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62" r:id="rId4"/>
    <p:sldId id="263" r:id="rId5"/>
    <p:sldId id="264" r:id="rId6"/>
    <p:sldId id="265" r:id="rId7"/>
    <p:sldId id="282" r:id="rId8"/>
    <p:sldId id="266" r:id="rId9"/>
    <p:sldId id="278" r:id="rId10"/>
    <p:sldId id="260" r:id="rId11"/>
    <p:sldId id="267" r:id="rId12"/>
    <p:sldId id="284" r:id="rId13"/>
    <p:sldId id="287" r:id="rId14"/>
    <p:sldId id="285" r:id="rId15"/>
    <p:sldId id="289" r:id="rId16"/>
    <p:sldId id="291" r:id="rId17"/>
    <p:sldId id="293" r:id="rId18"/>
    <p:sldId id="292" r:id="rId19"/>
    <p:sldId id="281" r:id="rId20"/>
    <p:sldId id="280" r:id="rId21"/>
    <p:sldId id="275" r:id="rId22"/>
    <p:sldId id="279" r:id="rId23"/>
    <p:sldId id="268" r:id="rId24"/>
    <p:sldId id="277" r:id="rId25"/>
    <p:sldId id="288" r:id="rId26"/>
    <p:sldId id="294" r:id="rId27"/>
    <p:sldId id="295" r:id="rId28"/>
    <p:sldId id="271" r:id="rId29"/>
    <p:sldId id="272" r:id="rId30"/>
    <p:sldId id="273" r:id="rId31"/>
    <p:sldId id="274" r:id="rId32"/>
    <p:sldId id="270" r:id="rId3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p:cViewPr varScale="1">
        <p:scale>
          <a:sx n="122" d="100"/>
          <a:sy n="122"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p:nvPr>
            <p:ph type="title"/>
          </p:nvPr>
        </p:nvSpPr>
        <p:spPr>
          <a:xfrm>
            <a:off x="609600"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p:nvPr>
            <p:ph type="dt" sz="half" idx="10"/>
          </p:nvPr>
        </p:nvSpPr>
        <p:spPr>
          <a:xfrm>
            <a:off x="609600" y="6356350"/>
            <a:ext cx="2844800" cy="365125"/>
          </a:xfrm>
        </p:spPr>
        <p:txBody>
          <a:bodyPr/>
          <a:lstStyle/>
          <a:p>
            <a:fld id="{5BCAD085-E8A6-8845-BD4E-CB4CCA059FC4}" type="datetime1">
              <a:rPr lang="en-US" smtClean="0"/>
            </a:fld>
            <a:endParaRPr lang="en-US"/>
          </a:p>
        </p:txBody>
      </p:sp>
      <p:sp>
        <p:nvSpPr>
          <p:cNvPr id="6" name="Footer Placeholder 5"/>
          <p:cNvSpPr/>
          <p:nvPr>
            <p:ph type="ftr" sz="quarter" idx="11"/>
          </p:nvPr>
        </p:nvSpPr>
        <p:spPr>
          <a:xfrm>
            <a:off x="4165600" y="6356350"/>
            <a:ext cx="3860800" cy="365125"/>
          </a:xfrm>
        </p:spPr>
        <p:txBody>
          <a:bodyPr/>
          <a:lstStyle/>
          <a:p>
            <a:endParaRPr lang="en-US"/>
          </a:p>
        </p:txBody>
      </p:sp>
      <p:sp>
        <p:nvSpPr>
          <p:cNvPr id="7" name="Slide Number Placeholder 6"/>
          <p:cNvSpPr/>
          <p:nvPr>
            <p:ph type="sldNum" sz="quarter" idx="12"/>
          </p:nvPr>
        </p:nvSpPr>
        <p:spPr>
          <a:xfrm>
            <a:off x="8737600" y="6356350"/>
            <a:ext cx="2844800" cy="365125"/>
          </a:xfrm>
        </p:spPr>
        <p:txBody>
          <a:bodyPr/>
          <a:lstStyle/>
          <a:p>
            <a:fld id="{C1FF6DA9-008F-8B48-92A6-B652298478BF}"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reddit.com/r/CarAV/comments/bxymt8/subwoofers_in_a_leased_vehicle/" TargetMode="External"/><Relationship Id="rId3" Type="http://schemas.openxmlformats.org/officeDocument/2006/relationships/hyperlink" Target="https://www.reddit.com/r/cars/comments/5qyzvn/can_i_install_a_subwoofer_in_a_leased_car/" TargetMode="External"/><Relationship Id="rId2" Type="http://schemas.openxmlformats.org/officeDocument/2006/relationships/hyperlink" Target="https://www.reddit.com/r/MachE/comments/1ealacq/subwoofer_in_a_leased_mme/" TargetMode="External"/><Relationship Id="rId1" Type="http://schemas.openxmlformats.org/officeDocument/2006/relationships/hyperlink" Target="https://www.reddit.com/r/CarAV/comments/1o90e74/is_there_anyway_to_add_an_ampsub_without_a_loc_i/" TargetMode="Externa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capitalone.com/cars/learn/managing-your-money-wisely/can-you-modify-a-leased-car/1587" TargetMode="External"/><Relationship Id="rId3" Type="http://schemas.openxmlformats.org/officeDocument/2006/relationships/hyperlink" Target="https://www.chevyzr2.com/threads/bose-audio.1846/page-3" TargetMode="External"/><Relationship Id="rId2" Type="http://schemas.openxmlformats.org/officeDocument/2006/relationships/hyperlink" Target="https://www.reddit.com/r/CarAV/comments/3m2ogy/best_options_for_upgrading_a_leased_car_audio/" TargetMode="External"/><Relationship Id="rId1" Type="http://schemas.openxmlformats.org/officeDocument/2006/relationships/hyperlink" Target="https://forum.polkaudio.com/discussion/33546/putting-subs-in-a-leased-car"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emini.google.com/app/17857eae08fe600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atgpt.com/share/69080f22-7f2c-800d-9a46-310d520e9981" TargetMode="External"/><Relationship Id="rId1" Type="http://schemas.openxmlformats.org/officeDocument/2006/relationships/hyperlink" Target="https://gemini.google.com/share/17b93a68a34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github.com/nisargjhaveri/WirelessAndroidAutoDongle" TargetMode="External"/><Relationship Id="rId7" Type="http://schemas.openxmlformats.org/officeDocument/2006/relationships/hyperlink" Target="https://github.com/ludwig-v/wireless-carplay-dongle-reverse-engineering" TargetMode="External"/><Relationship Id="rId6" Type="http://schemas.openxmlformats.org/officeDocument/2006/relationships/hyperlink" Target="https://github.com/rhysmorgan134/react-carplay" TargetMode="External"/><Relationship Id="rId5" Type="http://schemas.openxmlformats.org/officeDocument/2006/relationships/hyperlink" Target="https://github.com/aa-proxy/aa-proxy-rs" TargetMode="External"/><Relationship Id="rId4" Type="http://schemas.openxmlformats.org/officeDocument/2006/relationships/hyperlink" Target="https://claude.ai/chat/c550a2bf-6810-4fdc-9d6b-cddb3d129135" TargetMode="External"/><Relationship Id="rId3" Type="http://schemas.openxmlformats.org/officeDocument/2006/relationships/hyperlink" Target="https://chatgpt.com/c/6906fa1b-e810-8326-a44e-ef5c4b4b0853" TargetMode="External"/><Relationship Id="rId2" Type="http://schemas.openxmlformats.org/officeDocument/2006/relationships/hyperlink" Target="https://chatgpt.com/share/69073fc1-c634-8002-b1b1-eba52602c365" TargetMode="External"/><Relationship Id="rId1" Type="http://schemas.openxmlformats.org/officeDocument/2006/relationships/hyperlink" Target="https://gemini.google.com/app/f8ea59b1837b1a1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gemini.google.com/app/5bda573628f4fca6" TargetMode="External"/><Relationship Id="rId4" Type="http://schemas.openxmlformats.org/officeDocument/2006/relationships/hyperlink" Target="https://gemini.google.com/app/9273e6dd6fded7f2" TargetMode="External"/><Relationship Id="rId3" Type="http://schemas.openxmlformats.org/officeDocument/2006/relationships/hyperlink" Target="https://gemini.google.com/share/084207864cbc" TargetMode="External"/><Relationship Id="rId2" Type="http://schemas.openxmlformats.org/officeDocument/2006/relationships/hyperlink" Target="https://www.ti.com/tool/PMP11769" TargetMode="External"/><Relationship Id="rId1" Type="http://schemas.openxmlformats.org/officeDocument/2006/relationships/hyperlink" Target="https://claude.ai/share/60736a15-3557-4a56-9316-93478d0c2f8f" TargetMode="Externa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patentimages.storage.googleapis.com/e8/a1/94/2bf3b438f01abd/WO2024020580A1.pdf" TargetMode="External"/><Relationship Id="rId7" Type="http://schemas.openxmlformats.org/officeDocument/2006/relationships/hyperlink" Target="https://patentimages.storage.googleapis.com/a0/d9/55/d4cf50e9bef24c/US11594955B2.pdf" TargetMode="External"/><Relationship Id="rId6" Type="http://schemas.openxmlformats.org/officeDocument/2006/relationships/hyperlink" Target="https://patentimages.storage.googleapis.com/32/a3/09/c12c0e87d51668/US7239206.pdf" TargetMode="External"/><Relationship Id="rId5" Type="http://schemas.openxmlformats.org/officeDocument/2006/relationships/hyperlink" Target="https://www.we-online.com/catalog/media/o157040v410%20AppNote_SN009_EN.pdf" TargetMode="External"/><Relationship Id="rId4" Type="http://schemas.openxmlformats.org/officeDocument/2006/relationships/hyperlink" Target="https://www.ti.com/product-category/power-management/power-switches/ideal-diodes-oring-controllers/overview.html" TargetMode="External"/><Relationship Id="rId3" Type="http://schemas.openxmlformats.org/officeDocument/2006/relationships/hyperlink" Target="https://www.cmu.edu/traffic21/pdfs/peak-power-control-of-battery-and-super-capacitor-energy-systems.pdf" TargetMode="External"/><Relationship Id="rId2" Type="http://schemas.openxmlformats.org/officeDocument/2006/relationships/hyperlink" Target="https://www.ti.com/lit/ds/symlink/bq24640.pdf" TargetMode="External"/><Relationship Id="rId1" Type="http://schemas.openxmlformats.org/officeDocument/2006/relationships/hyperlink" Target="https://www.ti.com/lit/an/sluaao7/sluaao7.pdf" TargetMode="Externa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hyperlink" Target="https://www.ceoutlook.com/2024/06/12/trulli-wireless-subwoofer-to-ship-sept/" TargetMode="External"/><Relationship Id="rId4" Type="http://schemas.openxmlformats.org/officeDocument/2006/relationships/hyperlink" Target="https://www.edmtunes.com/2025/09/we-tested-trullis-bass50-subwoofer-we-love-it/" TargetMode="External"/><Relationship Id="rId3" Type="http://schemas.openxmlformats.org/officeDocument/2006/relationships/hyperlink" Target="https://stupiddope.com/2025/08/trulli-audios-bass50-subwoofer-redefines-wireless-bass-no-installation-required/" TargetMode="External"/><Relationship Id="rId2" Type="http://schemas.openxmlformats.org/officeDocument/2006/relationships/hyperlink" Target="https://audioxpress.com/news/trulli-audio-introduces-bass50-world-s-first-battery-powered-thin-subwoofer" TargetMode="External"/><Relationship Id="rId1" Type="http://schemas.openxmlformats.org/officeDocument/2006/relationships/hyperlink" Target="https://trulliaudio.com/pages/bass50" TargetMode="Externa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hyperlink" Target="https://www.amazon.com/JBL-BassPro-Vehicle-subwoofer-Full-Range/dp/B08XWVZSWR/" TargetMode="External"/><Relationship Id="rId1" Type="http://schemas.openxmlformats.org/officeDocument/2006/relationships/hyperlink" Target="https://www.crutchfield.com/p_109BASPROG/JBL-BassPro-Go.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www.crutchfield.com/S-CwR19Russ1p/p_109BASPROM/JBL-BassPro-Micro.html" TargetMode="Externa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hyperlink" Target="https://gemini.google.com/app/2cf8c1453de0238d" TargetMode="External"/><Relationship Id="rId2" Type="http://schemas.openxmlformats.org/officeDocument/2006/relationships/hyperlink" Target="https://gemini.google.com/app/bfa3bf7ae5df752e" TargetMode="External"/><Relationship Id="rId1" Type="http://schemas.openxmlformats.org/officeDocument/2006/relationships/hyperlink" Target="https://365.kdocs.cn/l/cbMnYGePDcM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chatgpt.com/share/69081bb6-f4c8-8002-9fca-f7c55d752afa" TargetMode="External"/><Relationship Id="rId1" Type="http://schemas.openxmlformats.org/officeDocument/2006/relationships/hyperlink" Target="https://gemini.google.com/app/17857eae08fe600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800"/>
              <a:t>A2512 Concept Candidate 2</a:t>
            </a:r>
            <a:br>
              <a:rPr lang="en-US" altLang="zh-CN" sz="4800"/>
            </a:br>
            <a:r>
              <a:rPr lang="en-US" altLang="zh-CN" sz="4800"/>
              <a:t>Car Underseat Subwoofer</a:t>
            </a:r>
            <a:endParaRPr lang="zh-CN" altLang="en-US" sz="4800"/>
          </a:p>
        </p:txBody>
      </p:sp>
      <p:sp>
        <p:nvSpPr>
          <p:cNvPr id="3" name="副标题 2"/>
          <p:cNvSpPr>
            <a:spLocks noGrp="1"/>
          </p:cNvSpPr>
          <p:nvPr>
            <p:ph type="subTitle" idx="1"/>
          </p:nvPr>
        </p:nvSpPr>
        <p:spPr/>
        <p:txBody>
          <a:bodyPr/>
          <a:p>
            <a:r>
              <a:rPr lang="en-US" altLang="zh-CN"/>
              <a:t>2025</a:t>
            </a:r>
            <a:r>
              <a:rPr lang="zh-CN" altLang="en-US"/>
              <a:t>-</a:t>
            </a:r>
            <a:r>
              <a:rPr lang="en-US" altLang="zh-CN"/>
              <a:t>11</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a:t>D</a:t>
            </a:r>
            <a:r>
              <a:rPr lang="en-US" altLang="zh-CN" sz="2800">
                <a:cs typeface="Arial" panose="020B0604020202020204" pitchFamily="34" charset="0"/>
              </a:rPr>
              <a:t>o they want this? Test Card </a:t>
            </a:r>
            <a:r>
              <a:rPr lang="zh-CN" altLang="en-US" sz="2800">
                <a:cs typeface="Arial" panose="020B0604020202020204" pitchFamily="34" charset="0"/>
              </a:rPr>
              <a:t>- </a:t>
            </a:r>
            <a:r>
              <a:rPr lang="en-US" altLang="zh-CN" sz="2800">
                <a:cs typeface="Arial" panose="020B0604020202020204" pitchFamily="34" charset="0"/>
              </a:rPr>
              <a:t>Search Trend Analysis</a:t>
            </a:r>
            <a:endParaRPr lang="zh-CN" altLang="en-US" sz="2800"/>
          </a:p>
        </p:txBody>
      </p:sp>
      <p:graphicFrame>
        <p:nvGraphicFramePr>
          <p:cNvPr id="4" name="内容占位符 3"/>
          <p:cNvGraphicFramePr/>
          <p:nvPr>
            <p:ph idx="1"/>
          </p:nvPr>
        </p:nvGraphicFramePr>
        <p:xfrm>
          <a:off x="0" y="1983105"/>
          <a:ext cx="12191365" cy="3779520"/>
        </p:xfrm>
        <a:graphic>
          <a:graphicData uri="http://schemas.openxmlformats.org/drawingml/2006/table">
            <a:tbl>
              <a:tblPr firstRow="1" bandRow="1">
                <a:tableStyleId>{5940675A-B579-460E-94D1-54222C63F5DA}</a:tableStyleId>
              </a:tblPr>
              <a:tblGrid>
                <a:gridCol w="1362075"/>
                <a:gridCol w="1219835"/>
                <a:gridCol w="9609455"/>
              </a:tblGrid>
              <a:tr h="731520">
                <a:tc>
                  <a:txBody>
                    <a:bodyPr/>
                    <a:p>
                      <a:pPr algn="l">
                        <a:buNone/>
                      </a:pPr>
                      <a:r>
                        <a:rPr lang="en-US" altLang="zh-CN" sz="1400"/>
                        <a:t>Step 1 Hypothesis</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B8D75D">
                        <a:alpha val="100000"/>
                      </a:srgbClr>
                    </a:solidFill>
                  </a:tcPr>
                </a:tc>
                <a:tc>
                  <a:txBody>
                    <a:bodyPr/>
                    <a:p>
                      <a:pPr algn="l">
                        <a:buNone/>
                      </a:pPr>
                      <a:r>
                        <a:rPr lang="en-US" altLang="zh-CN" sz="1400"/>
                        <a:t>We believe that</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B8D75D">
                        <a:alpha val="100000"/>
                      </a:srgbClr>
                    </a:solidFill>
                  </a:tcPr>
                </a:tc>
                <a:tc>
                  <a:txBody>
                    <a:bodyPr/>
                    <a:p>
                      <a:pPr algn="l">
                        <a:buNone/>
                      </a:pPr>
                      <a:r>
                        <a:rPr lang="en-US" altLang="zh-CN" sz="1400"/>
                        <a:t>A significant and motivated segment of "DIY Prosumer" and "Leased Vehicle Owner" customers wants to upgrade their factory car audio (specifically to add bass), but is blocked by a "Confidence Gap" and "Safety </a:t>
                      </a:r>
                      <a:r>
                        <a:rPr lang="zh-CN" altLang="en-US" sz="1400"/>
                        <a:t>&amp; </a:t>
                      </a:r>
                      <a:r>
                        <a:rPr lang="en-US" altLang="zh-CN" sz="1400"/>
                        <a:t>Warranty Anxiety". They are actively searching for a non</a:t>
                      </a:r>
                      <a:r>
                        <a:rPr lang="zh-CN" altLang="en-US" sz="1400"/>
                        <a:t>-</a:t>
                      </a:r>
                      <a:r>
                        <a:rPr lang="en-US" altLang="zh-CN" sz="1400"/>
                        <a:t>invasive, 100% reversible, "warranty</a:t>
                      </a:r>
                      <a:r>
                        <a:rPr lang="zh-CN" altLang="en-US" sz="1400"/>
                        <a:t>-</a:t>
                      </a:r>
                      <a:r>
                        <a:rPr lang="en-US" altLang="zh-CN" sz="1400"/>
                        <a:t>safe" solution.</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944880">
                <a:tc>
                  <a:txBody>
                    <a:bodyPr/>
                    <a:p>
                      <a:pPr algn="l">
                        <a:buNone/>
                      </a:pPr>
                      <a:r>
                        <a:rPr lang="en-US" altLang="zh-CN" sz="1400"/>
                        <a:t>Step 2 Test</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B8D75D">
                        <a:alpha val="100000"/>
                      </a:srgbClr>
                    </a:solidFill>
                  </a:tcPr>
                </a:tc>
                <a:tc>
                  <a:txBody>
                    <a:bodyPr/>
                    <a:p>
                      <a:pPr algn="l">
                        <a:buNone/>
                      </a:pPr>
                      <a:r>
                        <a:rPr lang="en-US" altLang="zh-CN" sz="1400"/>
                        <a:t>To verify that, we will</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B8D75D">
                        <a:alpha val="100000"/>
                      </a:srgbClr>
                    </a:solidFill>
                  </a:tcPr>
                </a:tc>
                <a:tc>
                  <a:txBody>
                    <a:bodyPr/>
                    <a:p>
                      <a:pPr marL="342900" indent="-342900" algn="l">
                        <a:buAutoNum type="arabicPeriod"/>
                      </a:pPr>
                      <a:r>
                        <a:rPr lang="en-US" altLang="zh-CN" sz="1400"/>
                        <a:t>Conduct a keyword trend analysis</a:t>
                      </a:r>
                      <a:r>
                        <a:rPr lang="en-US" altLang="zh-CN" sz="1400">
                          <a:solidFill>
                            <a:schemeClr val="tx1"/>
                          </a:solidFill>
                        </a:rPr>
                        <a:t> </a:t>
                      </a:r>
                      <a:r>
                        <a:rPr lang="en-US" altLang="zh-CN" sz="1400"/>
                        <a:t> to find "problem-aware" search terms.</a:t>
                      </a:r>
                      <a:endParaRPr lang="en-US" altLang="zh-CN" sz="1400"/>
                    </a:p>
                    <a:p>
                      <a:pPr marL="342900" indent="-342900" algn="l">
                        <a:buAutoNum type="arabicPeriod"/>
                      </a:pPr>
                      <a:r>
                        <a:rPr lang="en-US" altLang="zh-CN" sz="1400"/>
                        <a:t>Analyze search volume and commercial intent (CPC) for terms related to adding subwoofers to leased vehicles or without modification.</a:t>
                      </a:r>
                      <a:endParaRPr lang="en-US" altLang="zh-CN" sz="1400"/>
                    </a:p>
                    <a:p>
                      <a:pPr marL="342900" indent="-342900" algn="l">
                        <a:buAutoNum type="arabicPeriod"/>
                      </a:pPr>
                      <a:r>
                        <a:rPr lang="en-US" altLang="zh-CN" sz="1400"/>
                        <a:t>Perform qualitative analysis of user discussions in target forums</a:t>
                      </a:r>
                      <a:r>
                        <a:rPr lang="en-US" altLang="zh-CN" sz="1400">
                          <a:solidFill>
                            <a:schemeClr val="tx1"/>
                          </a:solidFill>
                        </a:rPr>
                        <a:t> </a:t>
                      </a:r>
                      <a:r>
                        <a:rPr lang="en-US" altLang="zh-CN" sz="1400"/>
                        <a:t>to confirm the "why" behind their search.</a:t>
                      </a:r>
                      <a:endParaRPr lang="en-US" altLang="zh-CN"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1158240">
                <a:tc>
                  <a:txBody>
                    <a:bodyPr/>
                    <a:p>
                      <a:pPr algn="l">
                        <a:buNone/>
                      </a:pPr>
                      <a:r>
                        <a:rPr lang="en-US" altLang="zh-CN" sz="1400"/>
                        <a:t>Step 3 Metric</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B8D75D">
                        <a:alpha val="100000"/>
                      </a:srgbClr>
                    </a:solidFill>
                  </a:tcPr>
                </a:tc>
                <a:tc>
                  <a:txBody>
                    <a:bodyPr/>
                    <a:p>
                      <a:pPr algn="l">
                        <a:buNone/>
                      </a:pPr>
                      <a:r>
                        <a:rPr lang="en-US" altLang="zh-CN" sz="1400"/>
                        <a:t>And measure</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B8D75D">
                        <a:alpha val="100000"/>
                      </a:srgbClr>
                    </a:solidFill>
                  </a:tcPr>
                </a:tc>
                <a:tc>
                  <a:txBody>
                    <a:bodyPr/>
                    <a:p>
                      <a:pPr marL="285750" indent="-285750" algn="l">
                        <a:buFont typeface="Arial" panose="020B0604020202020204" pitchFamily="34" charset="0"/>
                        <a:buChar char="•"/>
                      </a:pPr>
                      <a:r>
                        <a:rPr lang="en-US" altLang="zh-CN" sz="1400"/>
                        <a:t>Quantitative (Search): Monthly Search Volume (MSV) and Cost</a:t>
                      </a:r>
                      <a:r>
                        <a:rPr lang="zh-CN" altLang="en-US" sz="1400"/>
                        <a:t>-</a:t>
                      </a:r>
                      <a:r>
                        <a:rPr lang="en-US" altLang="zh-CN" sz="1400"/>
                        <a:t>Per</a:t>
                      </a:r>
                      <a:r>
                        <a:rPr lang="zh-CN" altLang="en-US" sz="1400"/>
                        <a:t>-</a:t>
                      </a:r>
                      <a:r>
                        <a:rPr lang="en-US" altLang="zh-CN" sz="1400"/>
                        <a:t>Click (CPC) for keyword clusters like: Lease</a:t>
                      </a:r>
                      <a:r>
                        <a:rPr lang="zh-CN" altLang="en-US" sz="1400"/>
                        <a:t>-</a:t>
                      </a:r>
                      <a:r>
                        <a:rPr lang="en-US" altLang="zh-CN" sz="1400"/>
                        <a:t>specific: "subwoofer for leased car," "add sub to lease," "warranty safe subwoofer". Non</a:t>
                      </a:r>
                      <a:r>
                        <a:rPr lang="zh-CN" altLang="en-US" sz="1400"/>
                        <a:t>-</a:t>
                      </a:r>
                      <a:r>
                        <a:rPr lang="en-US" altLang="zh-CN" sz="1400"/>
                        <a:t>invasive: "no wire subwoofer," "removable subwoofer," "add sub without cutting wires," "plug and play subwoofer".</a:t>
                      </a:r>
                      <a:endParaRPr lang="en-US" altLang="zh-CN" sz="1400"/>
                    </a:p>
                    <a:p>
                      <a:pPr marL="285750" indent="-285750" algn="l">
                        <a:buFont typeface="Arial" panose="020B0604020202020204" pitchFamily="34" charset="0"/>
                        <a:buChar char="•"/>
                      </a:pPr>
                      <a:r>
                        <a:rPr lang="en-US" altLang="zh-CN" sz="1400"/>
                        <a:t>Qualitative (Forums): The frequency and sentiment of posts expressing fear of voiding warranties, cutting wires, or failing the "Last 10%" fit</a:t>
                      </a:r>
                      <a:r>
                        <a:rPr lang="zh-CN" altLang="en-US" sz="1400"/>
                        <a:t>-</a:t>
                      </a:r>
                      <a:r>
                        <a:rPr lang="en-US" altLang="zh-CN" sz="1400"/>
                        <a:t>and</a:t>
                      </a:r>
                      <a:r>
                        <a:rPr lang="zh-CN" altLang="en-US" sz="1400"/>
                        <a:t>-</a:t>
                      </a:r>
                      <a:r>
                        <a:rPr lang="en-US" altLang="zh-CN" sz="1400"/>
                        <a:t>finish test.</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944880">
                <a:tc>
                  <a:txBody>
                    <a:bodyPr/>
                    <a:p>
                      <a:pPr algn="l">
                        <a:buNone/>
                      </a:pPr>
                      <a:r>
                        <a:rPr lang="en-US" altLang="zh-CN" sz="1400"/>
                        <a:t>Step 4 Criteria</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B8D75D">
                        <a:alpha val="100000"/>
                      </a:srgbClr>
                    </a:solidFill>
                  </a:tcPr>
                </a:tc>
                <a:tc>
                  <a:txBody>
                    <a:bodyPr/>
                    <a:p>
                      <a:pPr algn="l">
                        <a:buNone/>
                      </a:pPr>
                      <a:r>
                        <a:rPr lang="en-US" altLang="zh-CN" sz="1400"/>
                        <a:t>We </a:t>
                      </a:r>
                      <a:r>
                        <a:rPr lang="en-US" altLang="zh-CN" sz="1400">
                          <a:cs typeface="Arial" panose="020B0604020202020204" pitchFamily="34" charset="0"/>
                        </a:rPr>
                        <a:t>are right if</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B8D75D">
                        <a:alpha val="100000"/>
                      </a:srgbClr>
                    </a:solidFill>
                  </a:tcPr>
                </a:tc>
                <a:tc>
                  <a:txBody>
                    <a:bodyPr/>
                    <a:p>
                      <a:pPr marL="285750" indent="-285750" algn="l">
                        <a:buFont typeface="Arial" panose="020B0604020202020204" pitchFamily="34" charset="0"/>
                        <a:buChar char="•"/>
                      </a:pPr>
                      <a:r>
                        <a:rPr lang="en-US" altLang="zh-CN" sz="1400"/>
                        <a:t>We find substantial search volume (e.g., &gt;10,000 combined MSV) for these "problem-aware" keywords, indicating a valid market.</a:t>
                      </a:r>
                      <a:endParaRPr lang="en-US" altLang="zh-CN" sz="1400"/>
                    </a:p>
                    <a:p>
                      <a:pPr marL="285750" indent="-285750" algn="l">
                        <a:buFont typeface="Arial" panose="020B0604020202020204" pitchFamily="34" charset="0"/>
                        <a:buChar char="•"/>
                      </a:pPr>
                      <a:r>
                        <a:rPr lang="en-US" altLang="zh-CN" sz="1400"/>
                        <a:t>We are further validated if the CPC is moderate-to-high (showing commercial intent) and if qualitative forum analysis confirms that installation risk , not product cost, is the primary purchase barrier.</a:t>
                      </a:r>
                      <a:endParaRPr lang="en-US" altLang="zh-CN"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pic>
        <p:nvPicPr>
          <p:cNvPr id="5" name="图片 4" descr="post_object_image_33352467"/>
          <p:cNvPicPr>
            <a:picLocks noChangeAspect="1"/>
          </p:cNvPicPr>
          <p:nvPr/>
        </p:nvPicPr>
        <p:blipFill>
          <a:blip r:embed="rId1"/>
          <a:stretch>
            <a:fillRect/>
          </a:stretch>
        </p:blipFill>
        <p:spPr>
          <a:xfrm>
            <a:off x="10886172" y="0"/>
            <a:ext cx="1305776" cy="18486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相关用户讨论</a:t>
            </a:r>
            <a:endParaRPr lang="zh-CN" altLang="en-US" sz="3600"/>
          </a:p>
        </p:txBody>
      </p:sp>
      <p:sp>
        <p:nvSpPr>
          <p:cNvPr id="3" name="内容占位符 2"/>
          <p:cNvSpPr>
            <a:spLocks noGrp="1"/>
          </p:cNvSpPr>
          <p:nvPr>
            <p:ph idx="1"/>
          </p:nvPr>
        </p:nvSpPr>
        <p:spPr>
          <a:xfrm>
            <a:off x="838184" y="1632888"/>
            <a:ext cx="10515600" cy="4702047"/>
          </a:xfrm>
        </p:spPr>
        <p:txBody>
          <a:bodyPr/>
          <a:p>
            <a:r>
              <a:rPr lang="en-US" altLang="zh-CN" sz="1600"/>
              <a:t>"Is there anyway to add an amp/sub without a LOC. I have a </a:t>
            </a:r>
            <a:r>
              <a:rPr lang="en-US" altLang="zh-CN" sz="1600" b="1"/>
              <a:t>leased vehicle I can't modify</a:t>
            </a:r>
            <a:r>
              <a:rPr lang="en-US" altLang="zh-CN" sz="1600"/>
              <a:t>."</a:t>
            </a:r>
            <a:endParaRPr lang="zh-CN" altLang="en-US" sz="1600"/>
          </a:p>
          <a:p>
            <a:pPr lvl="1"/>
            <a:r>
              <a:rPr lang="en-US" altLang="zh-CN" sz="1600">
                <a:hlinkClick r:id="rId1"/>
              </a:rPr>
              <a:t>https://www.reddit.com/r/CarAV/comments/1o90e74/is_there_anyway_to_add_an_ampsub_without_a_loc_i/</a:t>
            </a:r>
            <a:endParaRPr lang="en-US" altLang="zh-CN" sz="1600">
              <a:hlinkClick r:id="rId1"/>
            </a:endParaRPr>
          </a:p>
          <a:p>
            <a:pPr lvl="0"/>
            <a:r>
              <a:rPr lang="en-US" altLang="zh-CN" sz="1600"/>
              <a:t>"Subwoofer in a </a:t>
            </a:r>
            <a:r>
              <a:rPr lang="en-US" altLang="zh-CN" sz="1600" b="1"/>
              <a:t>leased</a:t>
            </a:r>
            <a:r>
              <a:rPr lang="en-US" altLang="zh-CN" sz="1600"/>
              <a:t> MME"</a:t>
            </a:r>
            <a:endParaRPr lang="en-US" altLang="zh-CN" sz="1600"/>
          </a:p>
          <a:p>
            <a:pPr lvl="1"/>
            <a:r>
              <a:rPr lang="en-US" altLang="zh-CN" sz="1600">
                <a:hlinkClick r:id="rId2"/>
              </a:rPr>
              <a:t>https://www.reddit.com/r/MachE/comments/1ealacq/subwoofer_in_a_leased_mme/</a:t>
            </a:r>
            <a:endParaRPr lang="en-US" altLang="zh-CN" sz="1600"/>
          </a:p>
          <a:p>
            <a:pPr lvl="0"/>
            <a:r>
              <a:rPr lang="en-US" altLang="zh-CN" sz="1600"/>
              <a:t>"Can I install a </a:t>
            </a:r>
            <a:r>
              <a:rPr lang="en-US" altLang="zh-CN" sz="1600" b="1"/>
              <a:t>subwoofer in a leased car</a:t>
            </a:r>
            <a:r>
              <a:rPr lang="en-US" altLang="zh-CN" sz="1600"/>
              <a:t>?"</a:t>
            </a:r>
            <a:endParaRPr lang="en-US" altLang="zh-CN" sz="1600"/>
          </a:p>
          <a:p>
            <a:pPr lvl="1"/>
            <a:r>
              <a:rPr lang="en-US" altLang="zh-CN" sz="1600">
                <a:hlinkClick r:id="rId3"/>
              </a:rPr>
              <a:t>https://www.reddit.com/r/cars/comments/5qyzvn/can_i_install_a_subwoofer_in_a_leased_car/</a:t>
            </a:r>
            <a:endParaRPr lang="en-US" altLang="zh-CN" sz="1600"/>
          </a:p>
          <a:p>
            <a:pPr lvl="0"/>
            <a:r>
              <a:rPr lang="en-US" altLang="zh-CN" sz="1600"/>
              <a:t>"Subwoofers in a </a:t>
            </a:r>
            <a:r>
              <a:rPr lang="en-US" altLang="zh-CN" sz="1600" b="1"/>
              <a:t>leased vehicle</a:t>
            </a:r>
            <a:r>
              <a:rPr lang="en-US" altLang="zh-CN" sz="1600"/>
              <a:t>"</a:t>
            </a:r>
            <a:endParaRPr lang="en-US" altLang="zh-CN" sz="1600"/>
          </a:p>
          <a:p>
            <a:pPr lvl="1"/>
            <a:r>
              <a:rPr lang="en-US" altLang="zh-CN" sz="1600">
                <a:hlinkClick r:id="rId4"/>
              </a:rPr>
              <a:t>https://www.reddit.com/r/CarAV/comments/bxymt8/subwoofers_in_a_leased_vehicle/</a:t>
            </a:r>
            <a:endParaRPr lang="en-US" altLang="zh-CN" sz="1600">
              <a:hlinkClick r:id="rId4"/>
            </a:endParaRPr>
          </a:p>
          <a:p>
            <a:pPr lvl="0"/>
            <a:r>
              <a:rPr lang="en-US" altLang="zh-CN" sz="1600"/>
              <a:t>"I'm </a:t>
            </a:r>
            <a:r>
              <a:rPr lang="en-US" altLang="zh-CN" sz="1600" b="1"/>
              <a:t>not allowed to make any modifications</a:t>
            </a:r>
            <a:r>
              <a:rPr lang="en-US" altLang="zh-CN" sz="1600"/>
              <a:t> to the Explorer... I don't want to install a LOC just to rip it out a few months later."</a:t>
            </a:r>
            <a:endParaRPr lang="en-US" altLang="zh-CN" sz="1600"/>
          </a:p>
          <a:p>
            <a:pPr lvl="0"/>
            <a:r>
              <a:rPr lang="en-US" altLang="zh-CN" sz="1600"/>
              <a:t>"I'm wanting to install a removable subwoofer in my '23 MME Premium but </a:t>
            </a:r>
            <a:r>
              <a:rPr lang="en-US" altLang="zh-CN" sz="1600" b="1"/>
              <a:t>wary of voiding the warranty</a:t>
            </a:r>
            <a:r>
              <a:rPr lang="en-US" altLang="zh-CN" sz="1600"/>
              <a:t>... on a lease vehicle."</a:t>
            </a:r>
            <a:endParaRPr lang="en-US" altLang="zh-CN" sz="1600"/>
          </a:p>
          <a:p>
            <a:pPr lvl="0"/>
            <a:r>
              <a:rPr lang="en-US" altLang="zh-CN" sz="1600"/>
              <a:t>"As long as you can remove it and</a:t>
            </a:r>
            <a:r>
              <a:rPr lang="en-US" altLang="zh-CN" sz="1600" b="1"/>
              <a:t> leave absolutely no evidence behind</a:t>
            </a:r>
            <a:r>
              <a:rPr lang="en-US" altLang="zh-CN" sz="1600"/>
              <a:t> you did it, then you should be fine."</a:t>
            </a:r>
            <a:endParaRPr lang="en-US" altLang="zh-CN"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相关用户讨论</a:t>
            </a:r>
            <a:endParaRPr lang="zh-CN" altLang="en-US" sz="3600"/>
          </a:p>
        </p:txBody>
      </p:sp>
      <p:sp>
        <p:nvSpPr>
          <p:cNvPr id="3" name="内容占位符 2"/>
          <p:cNvSpPr>
            <a:spLocks noGrp="1"/>
          </p:cNvSpPr>
          <p:nvPr>
            <p:ph idx="1"/>
          </p:nvPr>
        </p:nvSpPr>
        <p:spPr>
          <a:xfrm>
            <a:off x="838184" y="1632888"/>
            <a:ext cx="10515600" cy="4702047"/>
          </a:xfrm>
        </p:spPr>
        <p:txBody>
          <a:bodyPr/>
          <a:p>
            <a:r>
              <a:rPr lang="en-US" altLang="zh-CN" sz="1600"/>
              <a:t>"putting subs in a leased car..."</a:t>
            </a:r>
            <a:endParaRPr lang="en-US" altLang="zh-CN" sz="1600"/>
          </a:p>
          <a:p>
            <a:pPr lvl="1"/>
            <a:r>
              <a:rPr lang="en-US" altLang="zh-CN" sz="1600">
                <a:hlinkClick r:id="rId1"/>
              </a:rPr>
              <a:t>https://forum.polkaudio.com/discussion/33546/putting</a:t>
            </a:r>
            <a:r>
              <a:rPr lang="zh-CN" altLang="en-US" sz="1600">
                <a:hlinkClick r:id="rId1"/>
              </a:rPr>
              <a:t>-</a:t>
            </a:r>
            <a:r>
              <a:rPr lang="en-US" altLang="zh-CN" sz="1600">
                <a:hlinkClick r:id="rId1"/>
              </a:rPr>
              <a:t>subs</a:t>
            </a:r>
            <a:r>
              <a:rPr lang="zh-CN" altLang="en-US" sz="1600">
                <a:hlinkClick r:id="rId1"/>
              </a:rPr>
              <a:t>-</a:t>
            </a:r>
            <a:r>
              <a:rPr lang="en-US" altLang="zh-CN" sz="1600">
                <a:hlinkClick r:id="rId1"/>
              </a:rPr>
              <a:t>in</a:t>
            </a:r>
            <a:r>
              <a:rPr lang="zh-CN" altLang="en-US" sz="1600">
                <a:hlinkClick r:id="rId1"/>
              </a:rPr>
              <a:t>-</a:t>
            </a:r>
            <a:r>
              <a:rPr lang="en-US" altLang="zh-CN" sz="1600">
                <a:hlinkClick r:id="rId1"/>
              </a:rPr>
              <a:t>a</a:t>
            </a:r>
            <a:r>
              <a:rPr lang="zh-CN" altLang="en-US" sz="1600">
                <a:hlinkClick r:id="rId1"/>
              </a:rPr>
              <a:t>-</a:t>
            </a:r>
            <a:r>
              <a:rPr lang="en-US" altLang="zh-CN" sz="1600">
                <a:hlinkClick r:id="rId1"/>
              </a:rPr>
              <a:t>leased</a:t>
            </a:r>
            <a:r>
              <a:rPr lang="zh-CN" altLang="en-US" sz="1600">
                <a:hlinkClick r:id="rId1"/>
              </a:rPr>
              <a:t>-</a:t>
            </a:r>
            <a:r>
              <a:rPr lang="en-US" altLang="zh-CN" sz="1600">
                <a:hlinkClick r:id="rId1"/>
              </a:rPr>
              <a:t>car</a:t>
            </a:r>
            <a:endParaRPr lang="en-US" altLang="zh-CN" sz="1600">
              <a:hlinkClick r:id="rId1"/>
            </a:endParaRPr>
          </a:p>
          <a:p>
            <a:pPr lvl="0"/>
            <a:r>
              <a:rPr lang="en-US" altLang="zh-CN" sz="1600"/>
              <a:t>"Best options for upgrading a Leased car audio?"</a:t>
            </a:r>
            <a:endParaRPr lang="en-US" altLang="zh-CN" sz="1600"/>
          </a:p>
          <a:p>
            <a:pPr lvl="1"/>
            <a:r>
              <a:rPr lang="en-US" altLang="zh-CN" sz="1600"/>
              <a:t>"This is a </a:t>
            </a:r>
            <a:r>
              <a:rPr lang="en-US" altLang="zh-CN" sz="1600" b="1"/>
              <a:t>terrible idea</a:t>
            </a:r>
            <a:r>
              <a:rPr lang="en-US" altLang="zh-CN" sz="1600"/>
              <a:t>, because you're going to have to modify the current system, and that will violate your lease. Don't do it."</a:t>
            </a:r>
            <a:endParaRPr lang="en-US" altLang="zh-CN" sz="1600"/>
          </a:p>
          <a:p>
            <a:pPr lvl="1"/>
            <a:r>
              <a:rPr lang="en-US" altLang="zh-CN" sz="1600">
                <a:hlinkClick r:id="rId2"/>
              </a:rPr>
              <a:t>https://www.reddit.com/r/CarAV/comments/3m2ogy/best_options_for_upgrading_a_leased_car_audio/</a:t>
            </a:r>
            <a:endParaRPr lang="en-US" altLang="zh-CN" sz="1600">
              <a:hlinkClick r:id="rId2"/>
            </a:endParaRPr>
          </a:p>
          <a:p>
            <a:pPr lvl="0"/>
            <a:r>
              <a:rPr lang="en-US" altLang="zh-CN" sz="1600"/>
              <a:t>"I leased mine and can't believe how weak the sound is. I have Focal speakers from my old truck, Fosgate amps and subs and would love to use them on this truck, but I </a:t>
            </a:r>
            <a:r>
              <a:rPr lang="en-US" altLang="zh-CN" sz="1600" b="1"/>
              <a:t>can't butcher the wiring</a:t>
            </a:r>
            <a:r>
              <a:rPr lang="en-US" altLang="zh-CN" sz="1600"/>
              <a:t> up too bad. Any suggestions?"</a:t>
            </a:r>
            <a:endParaRPr lang="en-US" altLang="zh-CN" sz="1600"/>
          </a:p>
          <a:p>
            <a:pPr lvl="1"/>
            <a:r>
              <a:rPr lang="en-US" altLang="zh-CN" sz="1600">
                <a:hlinkClick r:id="rId3"/>
              </a:rPr>
              <a:t>https://www.chevyzr2.com/threads/bose</a:t>
            </a:r>
            <a:r>
              <a:rPr lang="zh-CN" altLang="en-US" sz="1600">
                <a:hlinkClick r:id="rId3"/>
              </a:rPr>
              <a:t>-</a:t>
            </a:r>
            <a:r>
              <a:rPr lang="en-US" altLang="zh-CN" sz="1600">
                <a:hlinkClick r:id="rId3"/>
              </a:rPr>
              <a:t>audio.1846/page</a:t>
            </a:r>
            <a:r>
              <a:rPr lang="zh-CN" altLang="en-US" sz="1600">
                <a:hlinkClick r:id="rId3"/>
              </a:rPr>
              <a:t>-</a:t>
            </a:r>
            <a:r>
              <a:rPr lang="en-US" altLang="zh-CN" sz="1600">
                <a:hlinkClick r:id="rId3"/>
              </a:rPr>
              <a:t>3</a:t>
            </a:r>
            <a:endParaRPr lang="en-US" altLang="zh-CN" sz="1600">
              <a:hlinkClick r:id="rId3"/>
            </a:endParaRPr>
          </a:p>
          <a:p>
            <a:pPr lvl="0"/>
            <a:r>
              <a:rPr lang="en-US" altLang="zh-CN" sz="1600"/>
              <a:t>"A custom paint job or aftermarket speaker components that require cutting into the car's wiring harness are </a:t>
            </a:r>
            <a:r>
              <a:rPr lang="en-US" altLang="zh-CN" sz="1600" b="1"/>
              <a:t>almost certainly a no-go</a:t>
            </a:r>
            <a:r>
              <a:rPr lang="en-US" altLang="zh-CN" sz="1600"/>
              <a:t> on a leased vehicle."</a:t>
            </a:r>
            <a:endParaRPr lang="en-US" altLang="zh-CN" sz="1600"/>
          </a:p>
          <a:p>
            <a:pPr lvl="1"/>
            <a:r>
              <a:rPr lang="en-US" altLang="zh-CN" sz="1600">
                <a:hlinkClick r:id="rId4"/>
              </a:rPr>
              <a:t>https://www.capitalone.com/cars/learn/managing</a:t>
            </a:r>
            <a:r>
              <a:rPr lang="zh-CN" altLang="en-US" sz="1600">
                <a:hlinkClick r:id="rId4"/>
              </a:rPr>
              <a:t>-</a:t>
            </a:r>
            <a:r>
              <a:rPr lang="en-US" altLang="zh-CN" sz="1600">
                <a:hlinkClick r:id="rId4"/>
              </a:rPr>
              <a:t>your</a:t>
            </a:r>
            <a:r>
              <a:rPr lang="zh-CN" altLang="en-US" sz="1600">
                <a:hlinkClick r:id="rId4"/>
              </a:rPr>
              <a:t>-</a:t>
            </a:r>
            <a:r>
              <a:rPr lang="en-US" altLang="zh-CN" sz="1600">
                <a:hlinkClick r:id="rId4"/>
              </a:rPr>
              <a:t>money</a:t>
            </a:r>
            <a:r>
              <a:rPr lang="zh-CN" altLang="en-US" sz="1600">
                <a:hlinkClick r:id="rId4"/>
              </a:rPr>
              <a:t>-</a:t>
            </a:r>
            <a:r>
              <a:rPr lang="en-US" altLang="zh-CN" sz="1600">
                <a:hlinkClick r:id="rId4"/>
              </a:rPr>
              <a:t>wisely/can</a:t>
            </a:r>
            <a:r>
              <a:rPr lang="zh-CN" altLang="en-US" sz="1600">
                <a:hlinkClick r:id="rId4"/>
              </a:rPr>
              <a:t>-</a:t>
            </a:r>
            <a:r>
              <a:rPr lang="en-US" altLang="zh-CN" sz="1600">
                <a:hlinkClick r:id="rId4"/>
              </a:rPr>
              <a:t>you</a:t>
            </a:r>
            <a:r>
              <a:rPr lang="zh-CN" altLang="en-US" sz="1600">
                <a:hlinkClick r:id="rId4"/>
              </a:rPr>
              <a:t>-</a:t>
            </a:r>
            <a:r>
              <a:rPr lang="en-US" altLang="zh-CN" sz="1600">
                <a:hlinkClick r:id="rId4"/>
              </a:rPr>
              <a:t>modify</a:t>
            </a:r>
            <a:r>
              <a:rPr lang="zh-CN" altLang="en-US" sz="1600">
                <a:hlinkClick r:id="rId4"/>
              </a:rPr>
              <a:t>-</a:t>
            </a:r>
            <a:r>
              <a:rPr lang="en-US" altLang="zh-CN" sz="1600">
                <a:hlinkClick r:id="rId4"/>
              </a:rPr>
              <a:t>a</a:t>
            </a:r>
            <a:r>
              <a:rPr lang="zh-CN" altLang="en-US" sz="1600">
                <a:hlinkClick r:id="rId4"/>
              </a:rPr>
              <a:t>-</a:t>
            </a:r>
            <a:r>
              <a:rPr lang="en-US" altLang="zh-CN" sz="1600">
                <a:hlinkClick r:id="rId4"/>
              </a:rPr>
              <a:t>leased</a:t>
            </a:r>
            <a:r>
              <a:rPr lang="zh-CN" altLang="en-US" sz="1600">
                <a:hlinkClick r:id="rId4"/>
              </a:rPr>
              <a:t>-</a:t>
            </a:r>
            <a:r>
              <a:rPr lang="en-US" altLang="zh-CN" sz="1600">
                <a:hlinkClick r:id="rId4"/>
              </a:rPr>
              <a:t>car/1587</a:t>
            </a:r>
            <a:endParaRPr lang="en-US" altLang="zh-CN"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Leased</a:t>
            </a:r>
            <a:r>
              <a:rPr lang="zh-CN" altLang="en-US" sz="3600"/>
              <a:t> </a:t>
            </a:r>
            <a:r>
              <a:rPr lang="en-US" altLang="zh-CN" sz="3600">
                <a:cs typeface="Arial" panose="020B0604020202020204" pitchFamily="34" charset="0"/>
              </a:rPr>
              <a:t>vehicle</a:t>
            </a:r>
            <a:r>
              <a:rPr lang="zh-CN" altLang="en-US" sz="3600">
                <a:cs typeface="Arial" panose="020B0604020202020204" pitchFamily="34" charset="0"/>
              </a:rPr>
              <a:t> </a:t>
            </a:r>
            <a:r>
              <a:rPr lang="en-US" altLang="zh-CN" sz="3600">
                <a:cs typeface="Arial" panose="020B0604020202020204" pitchFamily="34" charset="0"/>
              </a:rPr>
              <a:t>owner </a:t>
            </a:r>
            <a:r>
              <a:rPr lang="zh-CN" altLang="en-US" sz="3600">
                <a:cs typeface="Arial" panose="020B0604020202020204" pitchFamily="34" charset="0"/>
              </a:rPr>
              <a:t>现有的解决方案对比</a:t>
            </a:r>
            <a:endParaRPr lang="zh-CN" altLang="en-US" sz="3600"/>
          </a:p>
        </p:txBody>
      </p:sp>
      <p:graphicFrame>
        <p:nvGraphicFramePr>
          <p:cNvPr id="4" name="表格 3"/>
          <p:cNvGraphicFramePr/>
          <p:nvPr/>
        </p:nvGraphicFramePr>
        <p:xfrm>
          <a:off x="609574" y="1709583"/>
          <a:ext cx="10972165" cy="4368800"/>
        </p:xfrm>
        <a:graphic>
          <a:graphicData uri="http://schemas.openxmlformats.org/drawingml/2006/table">
            <a:tbl>
              <a:tblPr/>
              <a:tblGrid>
                <a:gridCol w="1701165"/>
                <a:gridCol w="2317750"/>
                <a:gridCol w="2317750"/>
                <a:gridCol w="2317750"/>
                <a:gridCol w="2317750"/>
              </a:tblGrid>
              <a:tr h="568960">
                <a:tc>
                  <a:txBody>
                    <a:bodyPr/>
                    <a:p>
                      <a:pPr indent="0">
                        <a:buNone/>
                      </a:pPr>
                      <a:r>
                        <a:rPr lang="en-US" sz="1200" b="1">
                          <a:solidFill>
                            <a:srgbClr val="1B1C1D"/>
                          </a:solidFill>
                          <a:latin typeface="微软雅黑" charset="0"/>
                          <a:ea typeface="微软雅黑" charset="0"/>
                          <a:cs typeface="微软雅黑" charset="0"/>
                        </a:rPr>
                        <a:t>Attribute</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FEFEF"/>
                    </a:solidFill>
                  </a:tcPr>
                </a:tc>
                <a:tc>
                  <a:txBody>
                    <a:bodyPr/>
                    <a:p>
                      <a:pPr indent="0">
                        <a:buNone/>
                      </a:pPr>
                      <a:r>
                        <a:rPr lang="en-US" sz="1200" b="1">
                          <a:solidFill>
                            <a:srgbClr val="1B1C1D"/>
                          </a:solidFill>
                          <a:latin typeface="微软雅黑" charset="0"/>
                          <a:ea typeface="微软雅黑" charset="0"/>
                          <a:cs typeface="微软雅黑" charset="0"/>
                        </a:rPr>
                        <a:t>Traditional Install (Amp + Sub)</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FEFEF"/>
                    </a:solidFill>
                  </a:tcPr>
                </a:tc>
                <a:tc>
                  <a:txBody>
                    <a:bodyPr/>
                    <a:p>
                      <a:pPr indent="0">
                        <a:buNone/>
                      </a:pPr>
                      <a:r>
                        <a:rPr lang="en-US" sz="1200" b="1">
                          <a:solidFill>
                            <a:srgbClr val="1B1C1D"/>
                          </a:solidFill>
                          <a:latin typeface="微软雅黑" charset="0"/>
                          <a:ea typeface="微软雅黑" charset="0"/>
                          <a:cs typeface="微软雅黑" charset="0"/>
                        </a:rPr>
                        <a:t>"Lease-Friendly" (T-Harness + Powered Sub)</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FEFEF"/>
                    </a:solidFill>
                  </a:tcPr>
                </a:tc>
                <a:tc>
                  <a:txBody>
                    <a:bodyPr/>
                    <a:p>
                      <a:pPr indent="0">
                        <a:buNone/>
                      </a:pPr>
                      <a:r>
                        <a:rPr lang="en-US" sz="1200" b="1">
                          <a:solidFill>
                            <a:srgbClr val="1B1C1D"/>
                          </a:solidFill>
                          <a:latin typeface="微软雅黑" charset="0"/>
                          <a:ea typeface="微软雅黑" charset="0"/>
                          <a:cs typeface="微软雅黑" charset="0"/>
                        </a:rPr>
                        <a:t>JBL BassPro Go</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FEFEF"/>
                    </a:solidFill>
                  </a:tcPr>
                </a:tc>
                <a:tc>
                  <a:txBody>
                    <a:bodyPr/>
                    <a:p>
                      <a:pPr indent="0">
                        <a:buNone/>
                      </a:pPr>
                      <a:r>
                        <a:rPr lang="en-US" sz="1200" b="1">
                          <a:solidFill>
                            <a:srgbClr val="1B1C1D"/>
                          </a:solidFill>
                          <a:latin typeface="微软雅黑" charset="0"/>
                          <a:ea typeface="微软雅黑" charset="0"/>
                          <a:cs typeface="微软雅黑" charset="0"/>
                        </a:rPr>
                        <a:t>Concept A2512 (Smart-Link)</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FEFEF"/>
                    </a:solidFill>
                  </a:tcPr>
                </a:tc>
              </a:tr>
              <a:tr h="751840">
                <a:tc>
                  <a:txBody>
                    <a:bodyPr/>
                    <a:p>
                      <a:pPr indent="0">
                        <a:buNone/>
                      </a:pPr>
                      <a:r>
                        <a:rPr lang="en-US" sz="1200" b="1">
                          <a:solidFill>
                            <a:srgbClr val="1B1C1D"/>
                          </a:solidFill>
                          <a:latin typeface="微软雅黑" charset="0"/>
                          <a:ea typeface="微软雅黑" charset="0"/>
                          <a:cs typeface="微软雅黑" charset="0"/>
                        </a:rPr>
                        <a:t>Invasiveness</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High (Wire splicing, drilling)</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Medium (Panel removal)</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Medium-High (Battery wire, chassis ground, screw-in dock)</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1">
                          <a:solidFill>
                            <a:srgbClr val="1B1C1D"/>
                          </a:solidFill>
                          <a:latin typeface="微软雅黑" charset="0"/>
                          <a:ea typeface="微软雅黑" charset="0"/>
                          <a:cs typeface="微软雅黑" charset="0"/>
                        </a:rPr>
                        <a:t>None</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68960">
                <a:tc>
                  <a:txBody>
                    <a:bodyPr/>
                    <a:p>
                      <a:pPr indent="0">
                        <a:buNone/>
                      </a:pPr>
                      <a:r>
                        <a:rPr lang="en-US" sz="1200" b="1">
                          <a:solidFill>
                            <a:srgbClr val="1B1C1D"/>
                          </a:solidFill>
                          <a:latin typeface="微软雅黑" charset="0"/>
                          <a:ea typeface="微软雅黑" charset="0"/>
                          <a:cs typeface="微软雅黑" charset="0"/>
                        </a:rPr>
                        <a:t>Reversibility</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Low (Permanent changes)</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High (but requires re-work)</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High (but leaves screw holes)</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1">
                          <a:solidFill>
                            <a:srgbClr val="1B1C1D"/>
                          </a:solidFill>
                          <a:latin typeface="微软雅黑" charset="0"/>
                          <a:ea typeface="微软雅黑" charset="0"/>
                          <a:cs typeface="微软雅黑" charset="0"/>
                        </a:rPr>
                        <a:t>100% / Instant</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86080">
                <a:tc>
                  <a:txBody>
                    <a:bodyPr/>
                    <a:p>
                      <a:pPr indent="0">
                        <a:buNone/>
                      </a:pPr>
                      <a:r>
                        <a:rPr lang="en-US" sz="1200" b="1">
                          <a:solidFill>
                            <a:srgbClr val="1B1C1D"/>
                          </a:solidFill>
                          <a:latin typeface="微软雅黑" charset="0"/>
                          <a:ea typeface="微软雅黑" charset="0"/>
                          <a:cs typeface="微软雅黑" charset="0"/>
                        </a:rPr>
                        <a:t>Installation Time</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2-4 Hours (Professional)</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1-2 Hours (DIY/Pro)</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1-2 Hours (DIY/Pro)</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1">
                          <a:solidFill>
                            <a:srgbClr val="1B1C1D"/>
                          </a:solidFill>
                          <a:latin typeface="微软雅黑" charset="0"/>
                          <a:ea typeface="微软雅黑" charset="0"/>
                          <a:cs typeface="微软雅黑" charset="0"/>
                        </a:rPr>
                        <a:t>&lt; 20 Minutes (DIY)</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68960">
                <a:tc>
                  <a:txBody>
                    <a:bodyPr/>
                    <a:p>
                      <a:pPr indent="0">
                        <a:buNone/>
                      </a:pPr>
                      <a:r>
                        <a:rPr lang="en-US" sz="1200" b="1">
                          <a:solidFill>
                            <a:srgbClr val="1B1C1D"/>
                          </a:solidFill>
                          <a:latin typeface="微软雅黑" charset="0"/>
                          <a:ea typeface="微软雅黑" charset="0"/>
                          <a:cs typeface="微软雅黑" charset="0"/>
                        </a:rPr>
                        <a:t>Required Tools</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Extensive (Drill, wire strippers)</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Panel tools, socket set</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Panel tools, drill, socket set</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1">
                          <a:solidFill>
                            <a:srgbClr val="1B1C1D"/>
                          </a:solidFill>
                          <a:latin typeface="微软雅黑" charset="0"/>
                          <a:ea typeface="微软雅黑" charset="0"/>
                          <a:cs typeface="微软雅黑" charset="0"/>
                        </a:rPr>
                        <a:t>None</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68960">
                <a:tc>
                  <a:txBody>
                    <a:bodyPr/>
                    <a:p>
                      <a:pPr indent="0">
                        <a:buNone/>
                      </a:pPr>
                      <a:r>
                        <a:rPr lang="en-US" sz="1200" b="1">
                          <a:solidFill>
                            <a:srgbClr val="1B1C1D"/>
                          </a:solidFill>
                          <a:latin typeface="微软雅黑" charset="0"/>
                          <a:ea typeface="微软雅黑" charset="0"/>
                          <a:cs typeface="微软雅黑" charset="0"/>
                        </a:rPr>
                        <a:t>Perceived Risk (for Lessee)</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Very High (Voids warranty/lease)</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Moderate (Fear of damage/detection)</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High (Requires running wires, drilling)</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1">
                          <a:solidFill>
                            <a:srgbClr val="1B1C1D"/>
                          </a:solidFill>
                          <a:latin typeface="微软雅黑" charset="0"/>
                          <a:ea typeface="微软雅黑" charset="0"/>
                          <a:cs typeface="微软雅黑" charset="0"/>
                        </a:rPr>
                        <a:t>Very Low</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86080">
                <a:tc>
                  <a:txBody>
                    <a:bodyPr/>
                    <a:p>
                      <a:pPr indent="0">
                        <a:buNone/>
                      </a:pPr>
                      <a:r>
                        <a:rPr lang="en-US" sz="1200" b="1">
                          <a:solidFill>
                            <a:srgbClr val="1B1C1D"/>
                          </a:solidFill>
                          <a:latin typeface="微软雅黑" charset="0"/>
                          <a:ea typeface="微软雅黑" charset="0"/>
                          <a:cs typeface="微软雅黑" charset="0"/>
                        </a:rPr>
                        <a:t>Power Source</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Car Battery (Hardwired)</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Car Battery (Hardwired)</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Car Battery (Hardwired)</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1">
                          <a:solidFill>
                            <a:srgbClr val="1B1C1D"/>
                          </a:solidFill>
                          <a:latin typeface="微软雅黑" charset="0"/>
                          <a:ea typeface="微软雅黑" charset="0"/>
                          <a:cs typeface="微软雅黑" charset="0"/>
                        </a:rPr>
                        <a:t>12V Power Outlet</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68960">
                <a:tc>
                  <a:txBody>
                    <a:bodyPr/>
                    <a:p>
                      <a:pPr indent="0">
                        <a:buNone/>
                      </a:pPr>
                      <a:r>
                        <a:rPr lang="en-US" sz="1200" b="1">
                          <a:solidFill>
                            <a:srgbClr val="1B1C1D"/>
                          </a:solidFill>
                          <a:latin typeface="微软雅黑" charset="0"/>
                          <a:ea typeface="微软雅黑" charset="0"/>
                          <a:cs typeface="微软雅黑" charset="0"/>
                        </a:rPr>
                        <a:t>Signal Source</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Head Unit (RCA/Speaker Wires)</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Factory Harness (T-Harness)</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a:solidFill>
                            <a:srgbClr val="1B1C1D"/>
                          </a:solidFill>
                          <a:latin typeface="微软雅黑" charset="0"/>
                          <a:ea typeface="微软雅黑" charset="0"/>
                          <a:cs typeface="微软雅黑" charset="0"/>
                        </a:rPr>
                        <a:t>Speaker Wires (High-Level)</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200" b="1">
                          <a:solidFill>
                            <a:srgbClr val="1B1C1D"/>
                          </a:solidFill>
                          <a:latin typeface="微软雅黑" charset="0"/>
                          <a:ea typeface="微软雅黑" charset="0"/>
                          <a:cs typeface="微软雅黑" charset="0"/>
                        </a:rPr>
                        <a:t>CarPlay/Android Auto (Wireless)</a:t>
                      </a:r>
                      <a:endParaRPr lang="zh-CN" altLang="en-US" sz="1200">
                        <a:latin typeface="微软雅黑" charset="0"/>
                        <a:ea typeface="微软雅黑" charset="0"/>
                        <a:cs typeface="微软雅黑" charset="0"/>
                      </a:endParaRP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userDrawn="1"/>
        </p:nvSpPr>
        <p:spPr>
          <a:xfrm>
            <a:off x="609584" y="6405817"/>
            <a:ext cx="3934460" cy="275590"/>
          </a:xfrm>
          <a:prstGeom prst="rect">
            <a:avLst/>
          </a:prstGeom>
        </p:spPr>
        <p:txBody>
          <a:bodyPr wrap="none" rtlCol="0">
            <a:spAutoFit/>
          </a:bodyPr>
          <a:p>
            <a:r>
              <a:rPr lang="en-US" altLang="zh-CN" sz="1200">
                <a:hlinkClick r:id="rId1"/>
              </a:rPr>
              <a:t>https://gemini.google.com/app/17857eae08fe6001</a:t>
            </a:r>
            <a:endParaRPr lang="zh-CN"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Search Trend Analysis</a:t>
            </a:r>
            <a:endParaRPr lang="zh-CN" altLang="en-US" sz="3600"/>
          </a:p>
        </p:txBody>
      </p:sp>
      <p:sp>
        <p:nvSpPr>
          <p:cNvPr id="3" name="文本框 2"/>
          <p:cNvSpPr txBox="1"/>
          <p:nvPr userDrawn="1"/>
        </p:nvSpPr>
        <p:spPr>
          <a:xfrm>
            <a:off x="838195" y="1599835"/>
            <a:ext cx="10515558" cy="4862572"/>
          </a:xfrm>
          <a:prstGeom prst="rect">
            <a:avLst/>
          </a:prstGeom>
        </p:spPr>
        <p:txBody>
          <a:bodyPr wrap="square" rtlCol="0">
            <a:noAutofit/>
          </a:bodyPr>
          <a:p>
            <a:pPr marL="285750" indent="-285750">
              <a:buFont typeface="Arial" panose="020B0604020202020204" pitchFamily="34" charset="0"/>
              <a:buChar char="•"/>
            </a:pPr>
            <a:r>
              <a:rPr lang="en-US" altLang="zh-CN" sz="1600"/>
              <a:t>Prepare</a:t>
            </a:r>
            <a:endParaRPr lang="en-US" altLang="zh-CN" sz="1600"/>
          </a:p>
          <a:p>
            <a:pPr marL="742950" lvl="1" indent="-285750">
              <a:buFont typeface="Arial" panose="020B0604020202020204" pitchFamily="34" charset="0"/>
              <a:buChar char="•"/>
            </a:pPr>
            <a:r>
              <a:rPr lang="en-US" altLang="zh-CN" sz="1600"/>
              <a:t>- Identify what tools to use (Google Trends, Google Keyword Planner, etc.)</a:t>
            </a:r>
            <a:endParaRPr lang="en-US" altLang="zh-CN" sz="1600"/>
          </a:p>
          <a:p>
            <a:pPr marL="742950" lvl="1" indent="-285750">
              <a:buFont typeface="Arial" panose="020B0604020202020204" pitchFamily="34" charset="0"/>
              <a:buChar char="•"/>
            </a:pPr>
            <a:r>
              <a:rPr lang="en-US" altLang="zh-CN" sz="1600"/>
              <a:t>- Define a geographical area for your search.</a:t>
            </a:r>
            <a:endParaRPr lang="en-US" altLang="zh-CN" sz="1600"/>
          </a:p>
          <a:p>
            <a:pPr marL="742950" lvl="1" indent="-285750">
              <a:buFont typeface="Arial" panose="020B0604020202020204" pitchFamily="34" charset="0"/>
              <a:buChar char="•"/>
            </a:pPr>
            <a:r>
              <a:rPr lang="en-US" altLang="zh-CN" sz="1600"/>
              <a:t>- List the topics you want to explore such as:</a:t>
            </a:r>
            <a:endParaRPr lang="en-US" altLang="zh-CN" sz="1600"/>
          </a:p>
          <a:p>
            <a:pPr marL="1200150" lvl="2" indent="-285750">
              <a:buFont typeface="Arial" panose="020B0604020202020204" pitchFamily="34" charset="0"/>
              <a:buChar char="•"/>
            </a:pPr>
            <a:r>
              <a:rPr lang="en-US" altLang="zh-CN" sz="1600"/>
              <a:t>  - people trying to solve for customer jobs.</a:t>
            </a:r>
            <a:endParaRPr lang="en-US" altLang="zh-CN" sz="1600"/>
          </a:p>
          <a:p>
            <a:pPr marL="1200150" lvl="2" indent="-285750">
              <a:buFont typeface="Arial" panose="020B0604020202020204" pitchFamily="34" charset="0"/>
              <a:buChar char="•"/>
            </a:pPr>
            <a:r>
              <a:rPr lang="en-US" altLang="zh-CN" sz="1600"/>
              <a:t>  - individuals needing to address a customer pain.</a:t>
            </a:r>
            <a:endParaRPr lang="en-US" altLang="zh-CN" sz="1600"/>
          </a:p>
          <a:p>
            <a:pPr marL="1200150" lvl="2" indent="-285750">
              <a:buFont typeface="Arial" panose="020B0604020202020204" pitchFamily="34" charset="0"/>
              <a:buChar char="•"/>
            </a:pPr>
            <a:r>
              <a:rPr lang="en-US" altLang="zh-CN" sz="1600"/>
              <a:t>  - people wanting to create a customer gain.</a:t>
            </a:r>
            <a:endParaRPr lang="en-US" altLang="zh-CN" sz="1600"/>
          </a:p>
          <a:p>
            <a:pPr marL="742950" lvl="1" indent="-285750">
              <a:buFont typeface="Arial" panose="020B0604020202020204" pitchFamily="34" charset="0"/>
              <a:buChar char="•"/>
            </a:pPr>
            <a:r>
              <a:rPr lang="en-US" altLang="zh-CN" sz="1600"/>
              <a:t>  - customers who are unhappy with an existing solution.</a:t>
            </a:r>
            <a:endParaRPr lang="en-US" altLang="zh-CN" sz="1600"/>
          </a:p>
          <a:p>
            <a:pPr marL="285750" indent="-285750">
              <a:buFont typeface="Arial" panose="020B0604020202020204" pitchFamily="34" charset="0"/>
              <a:buChar char="•"/>
            </a:pPr>
            <a:endParaRPr lang="en-US" altLang="zh-CN" sz="1600"/>
          </a:p>
          <a:p>
            <a:pPr marL="285750" indent="-285750">
              <a:buFont typeface="Arial" panose="020B0604020202020204" pitchFamily="34" charset="0"/>
              <a:buChar char="•"/>
            </a:pPr>
            <a:r>
              <a:rPr lang="en-US" altLang="zh-CN" sz="1600"/>
              <a:t>Execute</a:t>
            </a:r>
            <a:endParaRPr lang="en-US" altLang="zh-CN" sz="1600"/>
          </a:p>
          <a:p>
            <a:pPr marL="742950" lvl="1" indent="-285750">
              <a:buFont typeface="Arial" panose="020B0604020202020204" pitchFamily="34" charset="0"/>
              <a:buChar char="•"/>
            </a:pPr>
            <a:r>
              <a:rPr lang="en-US" altLang="zh-CN" sz="1600"/>
              <a:t>- Search for phrases related to your topic.</a:t>
            </a:r>
            <a:endParaRPr lang="en-US" altLang="zh-CN" sz="1600"/>
          </a:p>
          <a:p>
            <a:pPr marL="742950" lvl="1" indent="-285750">
              <a:buFont typeface="Arial" panose="020B0604020202020204" pitchFamily="34" charset="0"/>
              <a:buChar char="•"/>
            </a:pPr>
            <a:r>
              <a:rPr lang="en-US" altLang="zh-CN" sz="1600"/>
              <a:t>- Take screenshots and export your results.</a:t>
            </a:r>
            <a:endParaRPr lang="en-US" altLang="zh-CN" sz="1600"/>
          </a:p>
          <a:p>
            <a:pPr marL="742950" lvl="1" indent="-285750">
              <a:buFont typeface="Arial" panose="020B0604020202020204" pitchFamily="34" charset="0"/>
              <a:buChar char="•"/>
            </a:pPr>
            <a:r>
              <a:rPr lang="en-US" altLang="zh-CN" sz="1600"/>
              <a:t>- Write down notes along-side your research on what surprised you.</a:t>
            </a:r>
            <a:endParaRPr lang="en-US" altLang="zh-CN" sz="1600"/>
          </a:p>
          <a:p>
            <a:pPr marL="285750" indent="-285750">
              <a:buFont typeface="Arial" panose="020B0604020202020204" pitchFamily="34" charset="0"/>
              <a:buChar char="•"/>
            </a:pPr>
            <a:endParaRPr lang="en-US" altLang="zh-CN" sz="1600"/>
          </a:p>
          <a:p>
            <a:pPr marL="285750" indent="-285750">
              <a:buFont typeface="Arial" panose="020B0604020202020204" pitchFamily="34" charset="0"/>
              <a:buChar char="•"/>
            </a:pPr>
            <a:r>
              <a:rPr lang="en-US" altLang="zh-CN" sz="1600"/>
              <a:t>Analyze</a:t>
            </a:r>
            <a:endParaRPr lang="en-US" altLang="zh-CN" sz="1600"/>
          </a:p>
          <a:p>
            <a:pPr marL="742950" lvl="1" indent="-285750">
              <a:buFont typeface="Arial" panose="020B0604020202020204" pitchFamily="34" charset="0"/>
              <a:buChar char="•"/>
            </a:pPr>
            <a:r>
              <a:rPr lang="en-US" altLang="zh-CN" sz="1600"/>
              <a:t>- Gather your findings.</a:t>
            </a:r>
            <a:endParaRPr lang="en-US" altLang="zh-CN" sz="1600"/>
          </a:p>
          <a:p>
            <a:pPr marL="742950" lvl="1" indent="-285750">
              <a:buFont typeface="Arial" panose="020B0604020202020204" pitchFamily="34" charset="0"/>
              <a:buChar char="•"/>
            </a:pPr>
            <a:r>
              <a:rPr lang="en-US" altLang="zh-CN" sz="1600"/>
              <a:t>- Consider focusing on problem size over market size. What has the highest search volume on a typical problem? Would that be a meaningful business opportunity for you?</a:t>
            </a:r>
            <a:endParaRPr lang="en-US" altLang="zh-CN" sz="1600"/>
          </a:p>
          <a:p>
            <a:pPr marL="742950" lvl="1" indent="-285750">
              <a:buFont typeface="Arial" panose="020B0604020202020204" pitchFamily="34" charset="0"/>
              <a:buChar char="•"/>
            </a:pPr>
            <a:r>
              <a:rPr lang="en-US" altLang="zh-CN" sz="1600"/>
              <a:t>- Select the top 1-3 volume searches you want to explore in more detail in upcoming experiments.</a:t>
            </a:r>
            <a:endParaRPr lang="en-US" altLang="zh-CN"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userDrawn="1"/>
        </p:nvSpPr>
        <p:spPr>
          <a:xfrm>
            <a:off x="0" y="0"/>
            <a:ext cx="12191948" cy="2071132"/>
          </a:xfrm>
          <a:prstGeom prst="rect">
            <a:avLst/>
          </a:prstGeom>
        </p:spPr>
        <p:txBody>
          <a:bodyPr wrap="square" rtlCol="0">
            <a:noAutofit/>
          </a:bodyPr>
          <a:p>
            <a:pPr marL="285750" indent="-285750" algn="l">
              <a:buFont typeface="Arial" panose="020B0604020202020204" pitchFamily="34" charset="0"/>
              <a:buChar char="•"/>
            </a:pPr>
            <a:r>
              <a:rPr lang="en-US" altLang="zh-CN" b="1"/>
              <a:t>Finding 1: The "Solution" Market is Valid.</a:t>
            </a:r>
            <a:r>
              <a:rPr lang="en-US" altLang="zh-CN"/>
              <a:t> Keywords like underseat subwoofer, powered car subwoofer, and compact car subwoofer all have strong monthly search volumes (1K - 10K each), high competition, and solid CPCs (up to $1.28). This confirms a large, healthy, and established market.</a:t>
            </a:r>
            <a:endParaRPr lang="en-US" altLang="zh-CN"/>
          </a:p>
          <a:p>
            <a:pPr marL="285750" indent="-285750" algn="l">
              <a:buFont typeface="Arial" panose="020B0604020202020204" pitchFamily="34" charset="0"/>
              <a:buChar char="•"/>
            </a:pPr>
            <a:r>
              <a:rPr lang="en-US" altLang="zh-CN" b="1"/>
              <a:t>Finding 2: The "Bottleneck" Market is MASSIVE.</a:t>
            </a:r>
            <a:r>
              <a:rPr lang="en-US" altLang="zh-CN"/>
              <a:t> This is the most important insight on the page. The keyword line </a:t>
            </a:r>
            <a:r>
              <a:rPr lang="en-US" altLang="zh-CN">
                <a:solidFill>
                  <a:schemeClr val="tx1"/>
                </a:solidFill>
              </a:rPr>
              <a:t>out</a:t>
            </a:r>
            <a:r>
              <a:rPr lang="en-US" altLang="zh-CN"/>
              <a:t> converter has a massive 100K - 1M average monthly searches. This is 10 times larger than the search volume for the end-product (underseat subwoofer).</a:t>
            </a:r>
            <a:endParaRPr lang="en-US" altLang="zh-CN"/>
          </a:p>
          <a:p>
            <a:pPr marL="285750" indent="-285750" algn="l">
              <a:buFont typeface="Arial" panose="020B0604020202020204" pitchFamily="34" charset="0"/>
              <a:buChar char="•"/>
            </a:pPr>
            <a:r>
              <a:rPr lang="en-US" altLang="zh-CN" b="1"/>
              <a:t>Finding 3: Competitor Concept is validated.</a:t>
            </a:r>
            <a:r>
              <a:rPr lang="en-US" altLang="zh-CN"/>
              <a:t> JBL BassPro Go also has meaningful search volume.</a:t>
            </a:r>
            <a:endParaRPr lang="en-US" altLang="zh-CN"/>
          </a:p>
        </p:txBody>
      </p:sp>
      <p:pic>
        <p:nvPicPr>
          <p:cNvPr id="6" name="图片 5" descr="post_object_image_619546174"/>
          <p:cNvPicPr>
            <a:picLocks noChangeAspect="1"/>
          </p:cNvPicPr>
          <p:nvPr/>
        </p:nvPicPr>
        <p:blipFill>
          <a:blip r:embed="rId1"/>
          <a:stretch>
            <a:fillRect/>
          </a:stretch>
        </p:blipFill>
        <p:spPr>
          <a:xfrm>
            <a:off x="377201" y="2071132"/>
            <a:ext cx="11437547" cy="47869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post_object_image_1220849687"/>
          <p:cNvPicPr>
            <a:picLocks noChangeAspect="1"/>
          </p:cNvPicPr>
          <p:nvPr/>
        </p:nvPicPr>
        <p:blipFill>
          <a:blip r:embed="rId1"/>
          <a:srcRect t="55222"/>
          <a:stretch>
            <a:fillRect/>
          </a:stretch>
        </p:blipFill>
        <p:spPr>
          <a:xfrm>
            <a:off x="1214120" y="2868823"/>
            <a:ext cx="9763611" cy="478179"/>
          </a:xfrm>
          <a:prstGeom prst="rect">
            <a:avLst/>
          </a:prstGeom>
        </p:spPr>
      </p:pic>
      <p:pic>
        <p:nvPicPr>
          <p:cNvPr id="5" name="图片 4" descr="post_object_image_1971343221"/>
          <p:cNvPicPr>
            <a:picLocks noChangeAspect="1"/>
          </p:cNvPicPr>
          <p:nvPr/>
        </p:nvPicPr>
        <p:blipFill>
          <a:blip r:embed="rId2"/>
          <a:stretch>
            <a:fillRect/>
          </a:stretch>
        </p:blipFill>
        <p:spPr>
          <a:xfrm>
            <a:off x="1214120" y="231750"/>
            <a:ext cx="9763708" cy="2637073"/>
          </a:xfrm>
          <a:prstGeom prst="rect">
            <a:avLst/>
          </a:prstGeom>
        </p:spPr>
      </p:pic>
      <p:pic>
        <p:nvPicPr>
          <p:cNvPr id="6" name="图片 5" descr="post_object_image_386356234"/>
          <p:cNvPicPr>
            <a:picLocks noChangeAspect="1"/>
          </p:cNvPicPr>
          <p:nvPr/>
        </p:nvPicPr>
        <p:blipFill>
          <a:blip r:embed="rId3"/>
          <a:srcRect t="14988"/>
          <a:stretch>
            <a:fillRect/>
          </a:stretch>
        </p:blipFill>
        <p:spPr>
          <a:xfrm>
            <a:off x="1214120" y="3346956"/>
            <a:ext cx="9763611" cy="32793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184" y="523097"/>
            <a:ext cx="10515600" cy="857951"/>
          </a:xfrm>
        </p:spPr>
        <p:txBody>
          <a:bodyPr/>
          <a:p>
            <a:r>
              <a:rPr lang="en-US" altLang="zh-CN" sz="2800"/>
              <a:t>Continue Trying Finding "Golden Ticket Keywords"</a:t>
            </a:r>
            <a:endParaRPr lang="en-US" altLang="zh-CN" sz="2800"/>
          </a:p>
        </p:txBody>
      </p:sp>
      <p:sp>
        <p:nvSpPr>
          <p:cNvPr id="3" name="内容占位符 2"/>
          <p:cNvSpPr>
            <a:spLocks noGrp="1"/>
          </p:cNvSpPr>
          <p:nvPr>
            <p:ph idx="1"/>
          </p:nvPr>
        </p:nvSpPr>
        <p:spPr>
          <a:xfrm>
            <a:off x="838184" y="1270069"/>
            <a:ext cx="10515600" cy="5064866"/>
          </a:xfrm>
        </p:spPr>
        <p:txBody>
          <a:bodyPr/>
          <a:p>
            <a:r>
              <a:rPr lang="en-US" altLang="zh-CN" sz="1600"/>
              <a:t>After "underseat subwoofer" keyword, in the </a:t>
            </a:r>
            <a:r>
              <a:rPr lang="en-US" altLang="zh-CN" sz="1600" b="1"/>
              <a:t>"Add filter"</a:t>
            </a:r>
            <a:r>
              <a:rPr lang="en-US" altLang="zh-CN" sz="1600"/>
              <a:t> section, type in the following words:</a:t>
            </a:r>
            <a:endParaRPr lang="en-US" altLang="zh-CN" sz="1600"/>
          </a:p>
          <a:p>
            <a:pPr lvl="1"/>
            <a:r>
              <a:rPr lang="en-US" altLang="zh-CN" sz="1600"/>
              <a:t>plug and play</a:t>
            </a:r>
            <a:endParaRPr lang="en-US" altLang="zh-CN" sz="1600"/>
          </a:p>
          <a:p>
            <a:pPr lvl="1"/>
            <a:r>
              <a:rPr lang="en-US" altLang="zh-CN" sz="1600"/>
              <a:t>easy install</a:t>
            </a:r>
            <a:endParaRPr lang="en-US" altLang="zh-CN" sz="1600"/>
          </a:p>
          <a:p>
            <a:pPr lvl="1"/>
            <a:r>
              <a:rPr lang="en-US" altLang="zh-CN" sz="1600"/>
              <a:t>no cut</a:t>
            </a:r>
            <a:endParaRPr lang="en-US" altLang="zh-CN" sz="1600"/>
          </a:p>
          <a:p>
            <a:pPr lvl="1"/>
            <a:r>
              <a:rPr lang="en-US" altLang="zh-CN" sz="1600"/>
              <a:t>no splice</a:t>
            </a:r>
            <a:endParaRPr lang="en-US" altLang="zh-CN" sz="1600"/>
          </a:p>
          <a:p>
            <a:pPr lvl="1"/>
            <a:r>
              <a:rPr lang="en-US" altLang="zh-CN" sz="1600"/>
              <a:t>removable</a:t>
            </a:r>
            <a:endParaRPr lang="en-US" altLang="zh-CN" sz="1600"/>
          </a:p>
          <a:p>
            <a:pPr lvl="1"/>
            <a:r>
              <a:rPr lang="en-US" altLang="zh-CN" sz="1600"/>
              <a:t>quick connect</a:t>
            </a:r>
            <a:endParaRPr lang="en-US" altLang="zh-CN" sz="1600"/>
          </a:p>
          <a:p>
            <a:pPr lvl="1"/>
            <a:r>
              <a:rPr lang="en-US" altLang="zh-CN" sz="1600">
                <a:solidFill>
                  <a:schemeClr val="tx1"/>
                </a:solidFill>
                <a:latin typeface="微软雅黑" charset="0"/>
                <a:ea typeface="微软雅黑" charset="0"/>
              </a:rPr>
              <a:t>Result</a:t>
            </a:r>
            <a:r>
              <a:rPr lang="en-US" altLang="zh-CN" sz="1600"/>
              <a:t>: no such "golden ticket" keywords in the keyword ideas list, people are not "solution</a:t>
            </a:r>
            <a:r>
              <a:rPr lang="zh-CN" altLang="en-US" sz="1600"/>
              <a:t>-</a:t>
            </a:r>
            <a:r>
              <a:rPr lang="en-US" altLang="zh-CN" sz="1600"/>
              <a:t>aware"</a:t>
            </a:r>
            <a:endParaRPr lang="en-US" altLang="zh-CN" sz="1600"/>
          </a:p>
          <a:p>
            <a:pPr lvl="0"/>
            <a:r>
              <a:rPr lang="en-US" altLang="zh-CN" sz="1600"/>
              <a:t>Finding</a:t>
            </a:r>
            <a:endParaRPr lang="en-US" altLang="zh-CN" sz="1600"/>
          </a:p>
          <a:p>
            <a:pPr lvl="1"/>
            <a:r>
              <a:rPr lang="en-US" altLang="zh-CN" sz="1600" b="1"/>
              <a:t>The "Problem" Market is Massive</a:t>
            </a:r>
            <a:r>
              <a:rPr lang="en-US" altLang="zh-CN" sz="1600"/>
              <a:t>: We know from our previous step that line output converter gets 10,000 - 100,000 searches per month. This is your true target market. These are the "DIY Prosumers" who are actively trying to solve the installation problem and are getting stuck. They are searching for the problem, not the solution.</a:t>
            </a:r>
            <a:endParaRPr lang="en-US" altLang="zh-CN" sz="1600"/>
          </a:p>
          <a:p>
            <a:pPr lvl="1"/>
            <a:r>
              <a:rPr lang="en-US" altLang="zh-CN" sz="1600" b="1"/>
              <a:t>The "Solution Category" Market is Large</a:t>
            </a:r>
            <a:r>
              <a:rPr lang="en-US" altLang="zh-CN" sz="1600"/>
              <a:t>: We also know underseat subwoofer gets 1,000 - 10,000 searches per month. These are the "General Consumers" who want the product but haven't yet discovered the "Confidence Gap" (the installation nightmare).</a:t>
            </a:r>
            <a:endParaRPr lang="en-US" altLang="zh-CN" sz="1600"/>
          </a:p>
          <a:p>
            <a:pPr lvl="1"/>
            <a:r>
              <a:rPr lang="en-US" altLang="zh-CN" sz="1600" b="1"/>
              <a:t>The "Ideal Solution" Market is Empty</a:t>
            </a:r>
            <a:r>
              <a:rPr lang="en-US" altLang="zh-CN" sz="1600"/>
              <a:t>: zero people are searching for "plug and play subwoofer" or "easy install sub."</a:t>
            </a:r>
            <a:endParaRPr lang="en-US" altLang="zh-CN"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a:t>Do they want this? </a:t>
            </a:r>
            <a:r>
              <a:rPr lang="en-US" altLang="zh-CN" sz="2800">
                <a:solidFill>
                  <a:schemeClr val="tx1"/>
                </a:solidFill>
                <a:latin typeface="微软雅黑" charset="0"/>
                <a:ea typeface="微软雅黑" charset="0"/>
              </a:rPr>
              <a:t>Learning</a:t>
            </a:r>
            <a:r>
              <a:rPr lang="en-US" altLang="zh-CN" sz="2800"/>
              <a:t> Card - Search Trend Analysis</a:t>
            </a:r>
            <a:endParaRPr lang="en-US" altLang="zh-CN" sz="2800"/>
          </a:p>
        </p:txBody>
      </p:sp>
      <p:graphicFrame>
        <p:nvGraphicFramePr>
          <p:cNvPr id="4" name="内容占位符 3"/>
          <p:cNvGraphicFramePr/>
          <p:nvPr>
            <p:ph idx="1"/>
          </p:nvPr>
        </p:nvGraphicFramePr>
        <p:xfrm>
          <a:off x="838195" y="1848627"/>
          <a:ext cx="10515600" cy="3605605"/>
        </p:xfrm>
        <a:graphic>
          <a:graphicData uri="http://schemas.openxmlformats.org/drawingml/2006/table">
            <a:tbl>
              <a:tblPr firstRow="1" bandRow="1">
                <a:tableStyleId>{5940675A-B579-460E-94D1-54222C63F5DA}</a:tableStyleId>
              </a:tblPr>
              <a:tblGrid>
                <a:gridCol w="1369695"/>
                <a:gridCol w="1103630"/>
                <a:gridCol w="8042275"/>
              </a:tblGrid>
              <a:tr h="708100">
                <a:tc>
                  <a:txBody>
                    <a:bodyPr/>
                    <a:p>
                      <a:pPr algn="l">
                        <a:buNone/>
                      </a:pPr>
                      <a:r>
                        <a:rPr lang="en-US" altLang="zh-CN" sz="1400"/>
                        <a:t>Step 1 Hypothesis</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82D3E5">
                        <a:alpha val="100000"/>
                      </a:srgbClr>
                    </a:solidFill>
                  </a:tcPr>
                </a:tc>
                <a:tc>
                  <a:txBody>
                    <a:bodyPr/>
                    <a:p>
                      <a:pPr algn="l">
                        <a:buNone/>
                      </a:pPr>
                      <a:r>
                        <a:rPr lang="en-US" altLang="zh-CN" sz="1400"/>
                        <a:t>We believe that</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82D3E5">
                        <a:alpha val="100000"/>
                      </a:srgbClr>
                    </a:solidFill>
                  </a:tcPr>
                </a:tc>
                <a:tc>
                  <a:txBody>
                    <a:bodyPr/>
                    <a:p>
                      <a:pPr algn="l">
                        <a:buNone/>
                      </a:pPr>
                      <a:r>
                        <a:rPr lang="en-US" altLang="zh-CN" sz="1400"/>
                        <a:t>A significant and motivated segment of "DIY Prosumer" and "Leased Vehicle Owner" customers wants to add bass to their car but is blocked by the risk and complexity of traditional, invasive installations.</a:t>
                      </a:r>
                      <a:endParaRPr lang="en-US" altLang="zh-CN"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965835">
                <a:tc>
                  <a:txBody>
                    <a:bodyPr/>
                    <a:p>
                      <a:pPr algn="l">
                        <a:buNone/>
                      </a:pPr>
                      <a:r>
                        <a:rPr lang="en-US" altLang="zh-CN" sz="1400"/>
                        <a:t>Step 2 Observation</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82D3E5">
                        <a:alpha val="100000"/>
                      </a:srgbClr>
                    </a:solidFill>
                  </a:tcPr>
                </a:tc>
                <a:tc>
                  <a:txBody>
                    <a:bodyPr/>
                    <a:p>
                      <a:pPr algn="l">
                        <a:buNone/>
                      </a:pPr>
                      <a:r>
                        <a:rPr lang="en-US" altLang="zh-CN" sz="1400"/>
                        <a:t>We observed</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82D3E5">
                        <a:alpha val="100000"/>
                      </a:srgbClr>
                    </a:solidFill>
                  </a:tcPr>
                </a:tc>
                <a:tc>
                  <a:txBody>
                    <a:bodyPr/>
                    <a:p>
                      <a:pPr marL="342900" indent="-342900" algn="l">
                        <a:buAutoNum type="arabicPeriod"/>
                      </a:pPr>
                      <a:r>
                        <a:rPr lang="en-US" altLang="zh-CN" sz="1400"/>
                        <a:t>There are </a:t>
                      </a:r>
                      <a:r>
                        <a:rPr lang="en-US" altLang="zh-CN" sz="1400" b="1"/>
                        <a:t>numerous, highly specific user discussions</a:t>
                      </a:r>
                      <a:r>
                        <a:rPr lang="en-US" altLang="zh-CN" sz="1400"/>
                        <a:t> on Reddit and forums from people desperately seeking a solution to add a subwoofer to a leased vehicle without modifications.</a:t>
                      </a:r>
                      <a:endParaRPr lang="en-US" altLang="zh-CN" sz="1400"/>
                    </a:p>
                    <a:p>
                      <a:pPr marL="342900" indent="-342900" algn="l">
                        <a:buAutoNum type="arabicPeriod"/>
                      </a:pPr>
                      <a:r>
                        <a:rPr lang="en-US" altLang="zh-CN" sz="1400"/>
                        <a:t>The </a:t>
                      </a:r>
                      <a:r>
                        <a:rPr lang="en-US" altLang="zh-CN" sz="1400" b="1"/>
                        <a:t>"Car Audio Subwoofers"</a:t>
                      </a:r>
                      <a:r>
                        <a:rPr lang="en-US" altLang="zh-CN" sz="1400"/>
                        <a:t> market is large and established (approx. $4.2M/month).</a:t>
                      </a:r>
                      <a:endParaRPr lang="en-US" altLang="zh-CN" sz="1400"/>
                    </a:p>
                    <a:p>
                      <a:pPr marL="342900" indent="-342900" algn="l">
                        <a:buAutoNum type="arabicPeriod"/>
                      </a:pPr>
                      <a:r>
                        <a:rPr lang="en-US" altLang="zh-CN" sz="1400"/>
                        <a:t>Crucially, the "Car Audio &amp; Video Input Adapters" market—a proxy for users trying to connect to their factory system—is even larger (approx. $4.6M/month).</a:t>
                      </a:r>
                      <a:endParaRPr lang="en-US" altLang="zh-CN" sz="1400"/>
                    </a:p>
                    <a:p>
                      <a:pPr marL="342900" indent="-342900" algn="l">
                        <a:buAutoNum type="arabicPeriod"/>
                      </a:pPr>
                      <a:r>
                        <a:rPr lang="en-US" altLang="zh-CN" sz="1400"/>
                        <a:t>The market for </a:t>
                      </a:r>
                      <a:r>
                        <a:rPr lang="en-US" altLang="zh-CN" sz="1400" b="1"/>
                        <a:t>"wireless CarPlay adapters" and "line out converter"</a:t>
                      </a:r>
                      <a:r>
                        <a:rPr lang="en-US" altLang="zh-CN" sz="1400"/>
                        <a:t> is massive, with top keywords having 184k+, 107k+, and 63k+ monthly searches on Amazon.</a:t>
                      </a:r>
                      <a:endParaRPr lang="en-US" altLang="zh-CN" sz="1400"/>
                    </a:p>
                    <a:p>
                      <a:pPr marL="342900" indent="-342900" algn="l">
                        <a:buAutoNum type="arabicPeriod"/>
                      </a:pPr>
                      <a:r>
                        <a:rPr lang="en-US" altLang="zh-CN" sz="1400"/>
                        <a:t>On Google, 1</a:t>
                      </a:r>
                      <a:r>
                        <a:rPr lang="zh-CN" altLang="en-US" sz="1400"/>
                        <a:t>-</a:t>
                      </a:r>
                      <a:r>
                        <a:rPr lang="en-US" altLang="zh-CN" sz="1400"/>
                        <a:t>10K search "underseat subwoofer", 100K</a:t>
                      </a:r>
                      <a:r>
                        <a:rPr lang="zh-CN" altLang="en-US" sz="1400"/>
                        <a:t>-</a:t>
                      </a:r>
                      <a:r>
                        <a:rPr lang="en-US" altLang="zh-CN" sz="1400"/>
                        <a:t>1M search "line out converter"</a:t>
                      </a:r>
                      <a:endParaRPr lang="en-US" altLang="zh-CN"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965835">
                <a:tc>
                  <a:txBody>
                    <a:bodyPr/>
                    <a:p>
                      <a:pPr algn="l">
                        <a:buNone/>
                      </a:pPr>
                      <a:r>
                        <a:rPr lang="en-US" altLang="zh-CN" sz="1400"/>
                        <a:t>Step 3 Learnings and Insights</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82D3E5">
                        <a:alpha val="100000"/>
                      </a:srgbClr>
                    </a:solidFill>
                  </a:tcPr>
                </a:tc>
                <a:tc>
                  <a:txBody>
                    <a:bodyPr/>
                    <a:p>
                      <a:pPr algn="l">
                        <a:buNone/>
                      </a:pPr>
                      <a:r>
                        <a:rPr lang="en-US" altLang="zh-CN" sz="1400"/>
                        <a:t>From that we learned that</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82D3E5">
                        <a:alpha val="100000"/>
                      </a:srgbClr>
                    </a:solidFill>
                  </a:tcPr>
                </a:tc>
                <a:tc>
                  <a:txBody>
                    <a:bodyPr/>
                    <a:p>
                      <a:pPr marL="285750" indent="-285750" algn="l">
                        <a:buFont typeface="Arial" panose="020B0604020202020204" pitchFamily="34" charset="0"/>
                        <a:buChar char="•"/>
                      </a:pPr>
                      <a:r>
                        <a:rPr lang="en-US" altLang="zh-CN" sz="1400"/>
                        <a:t>The </a:t>
                      </a:r>
                      <a:r>
                        <a:rPr lang="en-US" altLang="zh-CN" sz="1400" b="1"/>
                        <a:t>core problem</a:t>
                      </a:r>
                      <a:r>
                        <a:rPr lang="en-US" altLang="zh-CN" sz="1400"/>
                        <a:t> is validated. The target user is actively seeking a solution that does not exist. The "Leased Vehicle Owner" is a highly motivated and currently unserved customer segment.</a:t>
                      </a:r>
                      <a:endParaRPr lang="en-US" altLang="zh-CN" sz="1400"/>
                    </a:p>
                    <a:p>
                      <a:pPr marL="285750" indent="-285750" algn="l">
                        <a:buFont typeface="Arial" panose="020B0604020202020204" pitchFamily="34" charset="0"/>
                        <a:buChar char="•"/>
                      </a:pPr>
                      <a:r>
                        <a:rPr lang="en-US" altLang="zh-CN" sz="1400"/>
                        <a:t>The </a:t>
                      </a:r>
                      <a:r>
                        <a:rPr lang="en-US" altLang="zh-CN" sz="1400" b="1"/>
                        <a:t>ideal solution</a:t>
                      </a:r>
                      <a:r>
                        <a:rPr lang="en-US" altLang="zh-CN" sz="1400"/>
                        <a:t> market is empty.</a:t>
                      </a:r>
                      <a:endParaRPr lang="en-US" altLang="zh-CN"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965835">
                <a:tc>
                  <a:txBody>
                    <a:bodyPr/>
                    <a:p>
                      <a:pPr algn="l">
                        <a:buNone/>
                      </a:pPr>
                      <a:r>
                        <a:rPr lang="en-US" altLang="zh-CN" sz="1400"/>
                        <a:t>Step 4 Decisions and Actions</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82D3E5">
                        <a:alpha val="100000"/>
                      </a:srgbClr>
                    </a:solidFill>
                  </a:tcPr>
                </a:tc>
                <a:tc>
                  <a:txBody>
                    <a:bodyPr/>
                    <a:p>
                      <a:pPr algn="l">
                        <a:buNone/>
                      </a:pPr>
                      <a:r>
                        <a:rPr lang="en-US" altLang="zh-CN" sz="1400"/>
                        <a:t>Therefore, we will</a:t>
                      </a:r>
                      <a:endParaRPr lang="zh-CN" altLang="en-US" sz="14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82D3E5">
                        <a:alpha val="100000"/>
                      </a:srgbClr>
                    </a:solidFill>
                  </a:tcPr>
                </a:tc>
                <a:tc>
                  <a:txBody>
                    <a:bodyPr/>
                    <a:p>
                      <a:pPr marL="285750" indent="-285750" algn="l">
                        <a:buFont typeface="Arial" panose="020B0604020202020204" pitchFamily="34" charset="0"/>
                        <a:buChar char="•"/>
                      </a:pPr>
                      <a:r>
                        <a:rPr lang="en-US" altLang="zh-CN" sz="1400"/>
                        <a:t>Shift Focus: Shift primary focus to </a:t>
                      </a:r>
                      <a:r>
                        <a:rPr lang="en-US" altLang="zh-CN" sz="1400" b="1"/>
                        <a:t>"Can we build this?"</a:t>
                      </a:r>
                      <a:r>
                        <a:rPr lang="en-US" altLang="zh-CN" sz="1400"/>
                        <a:t> by prioritizing technical validation of the CarPlay/AA audio interception and the 12V non-invasive power solution.</a:t>
                      </a:r>
                      <a:endParaRPr lang="en-US" altLang="zh-CN" sz="1400"/>
                    </a:p>
                    <a:p>
                      <a:pPr marL="285750" indent="-285750" algn="l">
                        <a:buFont typeface="Arial" panose="020B0604020202020204" pitchFamily="34" charset="0"/>
                        <a:buChar char="•"/>
                      </a:pPr>
                      <a:r>
                        <a:rPr lang="en-US" altLang="zh-CN" sz="1400" b="1"/>
                        <a:t>Refine Segment: Formally validate</a:t>
                      </a:r>
                      <a:r>
                        <a:rPr lang="en-US" altLang="zh-CN" sz="1400"/>
                        <a:t> the "Leased Vehicle Owner" and "DIY Prosumer" with a "Confidence Gap"  as our primary, high-value target segments.</a:t>
                      </a:r>
                      <a:endParaRPr lang="en-US" altLang="zh-CN"/>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pic>
        <p:nvPicPr>
          <p:cNvPr id="5" name="图片 4" descr="post_object_image_721065585"/>
          <p:cNvPicPr>
            <a:picLocks noChangeAspect="1"/>
          </p:cNvPicPr>
          <p:nvPr/>
        </p:nvPicPr>
        <p:blipFill>
          <a:blip r:embed="rId1"/>
          <a:stretch>
            <a:fillRect/>
          </a:stretch>
        </p:blipFill>
        <p:spPr>
          <a:xfrm>
            <a:off x="10882504" y="0"/>
            <a:ext cx="1309444" cy="18486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D</a:t>
            </a:r>
            <a:r>
              <a:rPr lang="en-US" altLang="zh-CN" sz="3600">
                <a:cs typeface="Arial" panose="020B0604020202020204" pitchFamily="34" charset="0"/>
              </a:rPr>
              <a:t>o they want this? Leased Car</a:t>
            </a:r>
            <a:r>
              <a:rPr lang="zh-CN" altLang="en-US" sz="3600">
                <a:cs typeface="Arial" panose="020B0604020202020204" pitchFamily="34" charset="0"/>
              </a:rPr>
              <a:t>要求、数量、人群</a:t>
            </a:r>
            <a:endParaRPr lang="zh-CN" altLang="en-US" sz="3600"/>
          </a:p>
        </p:txBody>
      </p:sp>
      <p:sp>
        <p:nvSpPr>
          <p:cNvPr id="3" name="内容占位符 2"/>
          <p:cNvSpPr>
            <a:spLocks noGrp="1"/>
          </p:cNvSpPr>
          <p:nvPr>
            <p:ph idx="1"/>
          </p:nvPr>
        </p:nvSpPr>
        <p:spPr/>
        <p:txBody>
          <a:bodyPr/>
          <a:p>
            <a:r>
              <a:rPr lang="zh-CN" altLang="en-US" sz="2000"/>
              <a:t>要求</a:t>
            </a:r>
            <a:endParaRPr lang="zh-CN" altLang="en-US" sz="2000"/>
          </a:p>
          <a:p>
            <a:pPr lvl="1"/>
            <a:r>
              <a:rPr lang="zh-CN" altLang="en-US" sz="2000"/>
              <a:t>一般情况下</a:t>
            </a:r>
            <a:r>
              <a:rPr lang="en-US" altLang="zh-CN" sz="2000"/>
              <a:t>leased vehicle</a:t>
            </a:r>
            <a:r>
              <a:rPr lang="zh-CN" altLang="en-US" sz="2000"/>
              <a:t>不允许进行</a:t>
            </a:r>
            <a:r>
              <a:rPr lang="en-US" altLang="zh-CN" sz="2000"/>
              <a:t>power</a:t>
            </a:r>
            <a:r>
              <a:rPr lang="zh-CN" altLang="en-US" sz="2000"/>
              <a:t>、</a:t>
            </a:r>
            <a:r>
              <a:rPr lang="en-US" altLang="zh-CN" sz="2000"/>
              <a:t>headunit</a:t>
            </a:r>
            <a:r>
              <a:rPr lang="zh-CN" altLang="en-US" sz="2000"/>
              <a:t>、</a:t>
            </a:r>
            <a:r>
              <a:rPr lang="en-US" altLang="zh-CN" sz="2000"/>
              <a:t>audio</a:t>
            </a:r>
            <a:r>
              <a:rPr lang="zh-CN" altLang="en-US" sz="2000"/>
              <a:t>线的任何破坏性连接，多数</a:t>
            </a:r>
            <a:r>
              <a:rPr lang="en-US" altLang="zh-CN" sz="2000"/>
              <a:t>leased vehicle</a:t>
            </a:r>
            <a:r>
              <a:rPr lang="zh-CN" altLang="en-US" sz="2000"/>
              <a:t>车主无法加装</a:t>
            </a:r>
            <a:r>
              <a:rPr lang="en-US" altLang="zh-CN" sz="2000"/>
              <a:t>underseat subwoofer</a:t>
            </a:r>
            <a:r>
              <a:rPr lang="zh-CN" altLang="en-US" sz="2000"/>
              <a:t>等</a:t>
            </a:r>
            <a:endParaRPr lang="zh-CN" altLang="en-US" sz="2000"/>
          </a:p>
          <a:p>
            <a:r>
              <a:rPr lang="zh-CN" altLang="en-US" sz="2000"/>
              <a:t>数量</a:t>
            </a:r>
            <a:endParaRPr lang="zh-CN" altLang="en-US" sz="2000"/>
          </a:p>
          <a:p>
            <a:pPr lvl="1"/>
            <a:r>
              <a:rPr lang="zh-CN" altLang="en-US" sz="2000"/>
              <a:t>美国</a:t>
            </a:r>
            <a:r>
              <a:rPr lang="en-US" altLang="zh-CN" sz="2000"/>
              <a:t>2023</a:t>
            </a:r>
            <a:r>
              <a:rPr lang="zh-CN" altLang="en-US" sz="2000"/>
              <a:t>-</a:t>
            </a:r>
            <a:r>
              <a:rPr lang="en-US" altLang="zh-CN" sz="2000"/>
              <a:t>2024</a:t>
            </a:r>
            <a:r>
              <a:rPr lang="zh-CN" altLang="en-US" sz="2000"/>
              <a:t>年整车年销量月</a:t>
            </a:r>
            <a:r>
              <a:rPr lang="en-US" altLang="zh-CN" sz="2000"/>
              <a:t>15.7million</a:t>
            </a:r>
            <a:r>
              <a:rPr lang="zh-CN" altLang="en-US" sz="2000"/>
              <a:t>，</a:t>
            </a:r>
            <a:r>
              <a:rPr lang="en-US" altLang="zh-CN" sz="2000"/>
              <a:t>leased</a:t>
            </a:r>
            <a:r>
              <a:rPr lang="zh-CN" altLang="en-US" sz="2000"/>
              <a:t>数量约</a:t>
            </a:r>
            <a:r>
              <a:rPr lang="en-US" altLang="zh-CN" sz="2000"/>
              <a:t>3</a:t>
            </a:r>
            <a:r>
              <a:rPr lang="zh-CN" altLang="en-US" sz="2000"/>
              <a:t>-</a:t>
            </a:r>
            <a:r>
              <a:rPr lang="en-US" altLang="zh-CN" sz="2000"/>
              <a:t>4million</a:t>
            </a:r>
            <a:endParaRPr lang="en-US" altLang="zh-CN" sz="2000"/>
          </a:p>
          <a:p>
            <a:pPr lvl="1"/>
            <a:r>
              <a:rPr lang="zh-CN" altLang="en-US" sz="2000"/>
              <a:t>典型</a:t>
            </a:r>
            <a:r>
              <a:rPr lang="en-US" altLang="zh-CN" sz="2000"/>
              <a:t>lease</a:t>
            </a:r>
            <a:r>
              <a:rPr lang="zh-CN" altLang="en-US" sz="2000"/>
              <a:t>合同期为</a:t>
            </a:r>
            <a:r>
              <a:rPr lang="en-US" altLang="zh-CN" sz="2000"/>
              <a:t>3</a:t>
            </a:r>
            <a:r>
              <a:rPr lang="zh-CN" altLang="en-US" sz="2000"/>
              <a:t>年，推算</a:t>
            </a:r>
            <a:r>
              <a:rPr lang="en-US" altLang="zh-CN" sz="2000"/>
              <a:t>leased vechile</a:t>
            </a:r>
            <a:r>
              <a:rPr lang="zh-CN" altLang="en-US" sz="2000"/>
              <a:t>保有量</a:t>
            </a:r>
            <a:r>
              <a:rPr lang="en-US" altLang="zh-CN" sz="2000"/>
              <a:t>~10million</a:t>
            </a:r>
            <a:endParaRPr lang="en-US" altLang="zh-CN" sz="2000"/>
          </a:p>
          <a:p>
            <a:pPr lvl="0"/>
            <a:r>
              <a:rPr lang="zh-CN" altLang="en-US" sz="2000"/>
              <a:t>人群</a:t>
            </a:r>
            <a:endParaRPr lang="zh-CN" altLang="en-US" sz="2000"/>
          </a:p>
          <a:p>
            <a:pPr lvl="1"/>
            <a:r>
              <a:rPr lang="en-US" altLang="zh-CN" sz="2000"/>
              <a:t>young, tech/music enthusiasts</a:t>
            </a:r>
            <a:endParaRPr lang="en-US" altLang="zh-CN" sz="2000"/>
          </a:p>
          <a:p>
            <a:pPr lvl="1"/>
            <a:r>
              <a:rPr lang="en-US" altLang="zh-CN" sz="2000"/>
              <a:t>urban, compact</a:t>
            </a:r>
            <a:r>
              <a:rPr lang="zh-CN" altLang="en-US" sz="2000"/>
              <a:t>-</a:t>
            </a:r>
            <a:r>
              <a:rPr lang="en-US" altLang="zh-CN" sz="2000"/>
              <a:t>car and EV drivers</a:t>
            </a:r>
            <a:endParaRPr lang="en-US" altLang="zh-CN" sz="2000"/>
          </a:p>
          <a:p>
            <a:pPr lvl="1"/>
            <a:r>
              <a:rPr lang="en-US" altLang="zh-CN" sz="2000"/>
              <a:t>owner of mainstream/entry trims</a:t>
            </a:r>
            <a:endParaRPr lang="en-US" altLang="zh-CN" sz="2000"/>
          </a:p>
          <a:p>
            <a:pPr lvl="0"/>
            <a:r>
              <a:rPr lang="zh-CN" altLang="en-US" sz="2000"/>
              <a:t>参考</a:t>
            </a:r>
            <a:endParaRPr lang="zh-CN" altLang="en-US" sz="2000"/>
          </a:p>
          <a:p>
            <a:pPr lvl="1"/>
            <a:r>
              <a:rPr lang="en-US" altLang="zh-CN" sz="2000">
                <a:hlinkClick r:id="rId1"/>
              </a:rPr>
              <a:t>https://gemini.google.com/share/17b93a68a348</a:t>
            </a:r>
            <a:endParaRPr lang="en-US" altLang="zh-CN" sz="2000">
              <a:hlinkClick r:id="rId2"/>
            </a:endParaRPr>
          </a:p>
          <a:p>
            <a:pPr lvl="1"/>
            <a:r>
              <a:rPr lang="en-US" altLang="zh-CN" sz="2000">
                <a:hlinkClick r:id="rId2"/>
              </a:rPr>
              <a:t>https://chatgpt.com/share/69080f22</a:t>
            </a:r>
            <a:r>
              <a:rPr lang="zh-CN" altLang="en-US" sz="2000">
                <a:hlinkClick r:id="rId2"/>
              </a:rPr>
              <a:t>-</a:t>
            </a:r>
            <a:r>
              <a:rPr lang="en-US" altLang="zh-CN" sz="2000">
                <a:hlinkClick r:id="rId2"/>
              </a:rPr>
              <a:t>7f2c</a:t>
            </a:r>
            <a:r>
              <a:rPr lang="zh-CN" altLang="en-US" sz="2000">
                <a:hlinkClick r:id="rId2"/>
              </a:rPr>
              <a:t>-</a:t>
            </a:r>
            <a:r>
              <a:rPr lang="en-US" altLang="zh-CN" sz="2000">
                <a:hlinkClick r:id="rId2"/>
              </a:rPr>
              <a:t>800d</a:t>
            </a:r>
            <a:r>
              <a:rPr lang="zh-CN" altLang="en-US" sz="2000">
                <a:hlinkClick r:id="rId2"/>
              </a:rPr>
              <a:t>-</a:t>
            </a:r>
            <a:r>
              <a:rPr lang="en-US" altLang="zh-CN" sz="2000">
                <a:hlinkClick r:id="rId2"/>
              </a:rPr>
              <a:t>9a46</a:t>
            </a:r>
            <a:r>
              <a:rPr lang="zh-CN" altLang="en-US" sz="2000">
                <a:hlinkClick r:id="rId2"/>
              </a:rPr>
              <a:t>-</a:t>
            </a:r>
            <a:r>
              <a:rPr lang="en-US" altLang="zh-CN" sz="2000">
                <a:hlinkClick r:id="rId2"/>
              </a:rPr>
              <a:t>310d520e9981</a:t>
            </a: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Strategic Context</a:t>
            </a:r>
            <a:endParaRPr lang="zh-CN" altLang="en-US" sz="3600"/>
          </a:p>
        </p:txBody>
      </p:sp>
      <p:sp>
        <p:nvSpPr>
          <p:cNvPr id="3" name="内容占位符 2"/>
          <p:cNvSpPr>
            <a:spLocks noGrp="1"/>
          </p:cNvSpPr>
          <p:nvPr>
            <p:ph idx="1"/>
          </p:nvPr>
        </p:nvSpPr>
        <p:spPr/>
        <p:txBody>
          <a:bodyPr/>
          <a:p>
            <a:r>
              <a:rPr lang="en-US" altLang="zh-CN"/>
              <a:t>Our Mission: To leverage our core B2B strengths in acoustics, haptics, DSP, and AI to build a new, high-growth B2C Consumer Electronics business pillar.</a:t>
            </a:r>
            <a:endParaRPr lang="en-US" altLang="zh-CN"/>
          </a:p>
          <a:p>
            <a:r>
              <a:rPr lang="en-US" altLang="zh-CN"/>
              <a:t>Initial Position: Established Chinese B2B automotive supplier with deep engineering expertise and OEM customer base in China.</a:t>
            </a:r>
            <a:endParaRPr lang="en-US" altLang="zh-CN"/>
          </a:p>
          <a:p>
            <a:r>
              <a:rPr lang="en-US" altLang="zh-CN"/>
              <a:t>Strategic Intent: Transition to a B2C model to capture higher growth and valuation.</a:t>
            </a:r>
            <a:endParaRPr lang="en-US" altLang="zh-CN"/>
          </a:p>
          <a:p>
            <a:r>
              <a:rPr lang="en-US" altLang="zh-CN"/>
              <a:t>Primary Goal: Achieve a $10M ARR run-rate within 2 years.</a:t>
            </a:r>
            <a:endParaRPr lang="en-US" altLang="zh-CN"/>
          </a:p>
          <a:p>
            <a:r>
              <a:rPr lang="en-US" altLang="zh-CN"/>
              <a:t>Key Challenge: Navigating the shift from a spec-driven B2B world to an emotion and experience-driven B2C market.</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Do they want this? </a:t>
            </a:r>
            <a:r>
              <a:rPr lang="zh-CN" altLang="en-US" sz="3600"/>
              <a:t>相关产品销量数据分析</a:t>
            </a:r>
            <a:endParaRPr lang="zh-CN" altLang="en-US" sz="3600"/>
          </a:p>
        </p:txBody>
      </p:sp>
      <p:pic>
        <p:nvPicPr>
          <p:cNvPr id="4" name="图片 3" descr="post_object_image_787952278"/>
          <p:cNvPicPr>
            <a:picLocks noChangeAspect="1"/>
          </p:cNvPicPr>
          <p:nvPr/>
        </p:nvPicPr>
        <p:blipFill>
          <a:blip r:embed="rId1"/>
          <a:srcRect b="55263"/>
          <a:stretch>
            <a:fillRect/>
          </a:stretch>
        </p:blipFill>
        <p:spPr>
          <a:xfrm>
            <a:off x="3657548" y="1677299"/>
            <a:ext cx="8534400" cy="2113565"/>
          </a:xfrm>
          <a:prstGeom prst="rect">
            <a:avLst/>
          </a:prstGeom>
        </p:spPr>
      </p:pic>
      <p:sp>
        <p:nvSpPr>
          <p:cNvPr id="5" name="文本框 4"/>
          <p:cNvSpPr txBox="1"/>
          <p:nvPr userDrawn="1"/>
        </p:nvSpPr>
        <p:spPr>
          <a:xfrm>
            <a:off x="838195" y="1677299"/>
            <a:ext cx="2819312" cy="4724442"/>
          </a:xfrm>
          <a:prstGeom prst="rect">
            <a:avLst/>
          </a:prstGeom>
        </p:spPr>
        <p:txBody>
          <a:bodyPr wrap="square" rtlCol="0">
            <a:noAutofit/>
          </a:bodyPr>
          <a:p>
            <a:pPr marL="285750" indent="-285750">
              <a:buFont typeface="Arial" panose="020B0604020202020204" pitchFamily="34" charset="0"/>
              <a:buChar char="•"/>
            </a:pPr>
            <a:r>
              <a:rPr lang="en-US" altLang="zh-CN" sz="1400"/>
              <a:t>Car Audio </a:t>
            </a:r>
            <a:r>
              <a:rPr lang="zh-CN" altLang="en-US" sz="1400"/>
              <a:t>&amp; </a:t>
            </a:r>
            <a:r>
              <a:rPr lang="en-US" altLang="zh-CN" sz="1400"/>
              <a:t>Video Input Adapters</a:t>
            </a:r>
            <a:endParaRPr lang="en-US" altLang="zh-CN" sz="1400"/>
          </a:p>
          <a:p>
            <a:pPr marL="742950" lvl="1" indent="-285750">
              <a:buFont typeface="Arial" panose="020B0604020202020204" pitchFamily="34" charset="0"/>
              <a:buChar char="•"/>
            </a:pPr>
            <a:r>
              <a:rPr lang="en-US" altLang="zh-CN" sz="1400"/>
              <a:t>$4.6M/</a:t>
            </a:r>
            <a:r>
              <a:rPr lang="zh-CN" altLang="en-US" sz="1400"/>
              <a:t>月</a:t>
            </a:r>
            <a:endParaRPr lang="zh-CN" altLang="en-US" sz="1400"/>
          </a:p>
          <a:p>
            <a:pPr marL="742950" lvl="1" indent="-285750">
              <a:buFont typeface="Arial" panose="020B0604020202020204" pitchFamily="34" charset="0"/>
              <a:buChar char="•"/>
            </a:pPr>
            <a:r>
              <a:rPr lang="en-US" altLang="zh-CN" sz="1400"/>
              <a:t>11</a:t>
            </a:r>
            <a:r>
              <a:rPr lang="zh-CN" altLang="en-US" sz="1400"/>
              <a:t>万件</a:t>
            </a:r>
            <a:r>
              <a:rPr lang="en-US" altLang="zh-CN" sz="1400"/>
              <a:t>/</a:t>
            </a:r>
            <a:r>
              <a:rPr lang="zh-CN" altLang="en-US" sz="1400"/>
              <a:t>月</a:t>
            </a:r>
            <a:endParaRPr lang="zh-CN" altLang="en-US" sz="1400"/>
          </a:p>
          <a:p>
            <a:pPr marL="742950" lvl="1" indent="-285750">
              <a:buFont typeface="Arial" panose="020B0604020202020204" pitchFamily="34" charset="0"/>
              <a:buChar char="•"/>
            </a:pPr>
            <a:r>
              <a:rPr lang="zh-CN" altLang="en-US" sz="1400"/>
              <a:t>均价</a:t>
            </a:r>
            <a:r>
              <a:rPr lang="en-US" altLang="zh-CN" sz="1400"/>
              <a:t>$37</a:t>
            </a:r>
            <a:endParaRPr lang="en-US" altLang="zh-CN"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endParaRPr lang="zh-CN" altLang="en-US" sz="1400"/>
          </a:p>
          <a:p>
            <a:pPr marL="285750" indent="-285750">
              <a:buFont typeface="Arial" panose="020B0604020202020204" pitchFamily="34" charset="0"/>
              <a:buChar char="•"/>
            </a:pPr>
            <a:r>
              <a:rPr lang="en-US" altLang="zh-CN" sz="1400"/>
              <a:t>Car</a:t>
            </a:r>
            <a:r>
              <a:rPr lang="zh-CN" altLang="en-US" sz="1400"/>
              <a:t> </a:t>
            </a:r>
            <a:r>
              <a:rPr lang="en-US" altLang="zh-CN" sz="1400"/>
              <a:t>Audio Subwoofers</a:t>
            </a:r>
            <a:endParaRPr lang="en-US" altLang="zh-CN" sz="1400"/>
          </a:p>
          <a:p>
            <a:pPr marL="742950" lvl="1" indent="-285750">
              <a:buFont typeface="Arial" panose="020B0604020202020204" pitchFamily="34" charset="0"/>
              <a:buChar char="•"/>
            </a:pPr>
            <a:r>
              <a:rPr lang="en-US" altLang="zh-CN" sz="1400"/>
              <a:t>$4.2M/</a:t>
            </a:r>
            <a:r>
              <a:rPr lang="zh-CN" altLang="en-US" sz="1400"/>
              <a:t>月</a:t>
            </a:r>
            <a:endParaRPr lang="zh-CN" altLang="en-US" sz="1400"/>
          </a:p>
          <a:p>
            <a:pPr marL="742950" lvl="1" indent="-285750">
              <a:buFont typeface="Arial" panose="020B0604020202020204" pitchFamily="34" charset="0"/>
              <a:buChar char="•"/>
            </a:pPr>
            <a:r>
              <a:rPr lang="en-US" altLang="zh-CN" sz="1400"/>
              <a:t>2.7</a:t>
            </a:r>
            <a:r>
              <a:rPr lang="zh-CN" altLang="en-US" sz="1400"/>
              <a:t>万件</a:t>
            </a:r>
            <a:r>
              <a:rPr lang="en-US" altLang="zh-CN" sz="1400"/>
              <a:t>/</a:t>
            </a:r>
            <a:r>
              <a:rPr lang="zh-CN" altLang="en-US" sz="1400"/>
              <a:t>月</a:t>
            </a:r>
            <a:endParaRPr lang="zh-CN" altLang="en-US" sz="1400"/>
          </a:p>
          <a:p>
            <a:pPr marL="742950" lvl="1" indent="-285750">
              <a:buFont typeface="Arial" panose="020B0604020202020204" pitchFamily="34" charset="0"/>
              <a:buChar char="•"/>
            </a:pPr>
            <a:r>
              <a:rPr lang="zh-CN" altLang="en-US" sz="1400"/>
              <a:t>均价</a:t>
            </a:r>
            <a:r>
              <a:rPr lang="en-US" altLang="zh-CN" sz="1400"/>
              <a:t>$230</a:t>
            </a:r>
            <a:endParaRPr lang="zh-CN" altLang="en-US" sz="1400"/>
          </a:p>
        </p:txBody>
      </p:sp>
      <p:pic>
        <p:nvPicPr>
          <p:cNvPr id="6" name="图片 5" descr="post_object_image_1073591453"/>
          <p:cNvPicPr>
            <a:picLocks noChangeAspect="1"/>
          </p:cNvPicPr>
          <p:nvPr/>
        </p:nvPicPr>
        <p:blipFill>
          <a:blip r:embed="rId2"/>
          <a:stretch>
            <a:fillRect/>
          </a:stretch>
        </p:blipFill>
        <p:spPr>
          <a:xfrm>
            <a:off x="3657506" y="4172465"/>
            <a:ext cx="8534400" cy="21240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174" y="0"/>
            <a:ext cx="10515600" cy="715069"/>
          </a:xfrm>
        </p:spPr>
        <p:txBody>
          <a:bodyPr/>
          <a:p>
            <a:r>
              <a:rPr lang="en-US" altLang="zh-CN" sz="3600"/>
              <a:t>Do they want this? </a:t>
            </a:r>
            <a:r>
              <a:rPr lang="zh-CN" altLang="en-US" sz="3600"/>
              <a:t>相关产品销量数据分析</a:t>
            </a:r>
            <a:endParaRPr lang="zh-CN" altLang="en-US" sz="3600"/>
          </a:p>
        </p:txBody>
      </p:sp>
      <p:pic>
        <p:nvPicPr>
          <p:cNvPr id="4" name="图片 3" descr="post_object_image_1270463494"/>
          <p:cNvPicPr>
            <a:picLocks noChangeAspect="1"/>
          </p:cNvPicPr>
          <p:nvPr/>
        </p:nvPicPr>
        <p:blipFill>
          <a:blip r:embed="rId1"/>
          <a:stretch>
            <a:fillRect/>
          </a:stretch>
        </p:blipFill>
        <p:spPr>
          <a:xfrm>
            <a:off x="1828753" y="4457740"/>
            <a:ext cx="8534442" cy="2400312"/>
          </a:xfrm>
          <a:prstGeom prst="rect">
            <a:avLst/>
          </a:prstGeom>
        </p:spPr>
      </p:pic>
      <p:pic>
        <p:nvPicPr>
          <p:cNvPr id="5" name="图片 4" descr="post_object_image_2740905582"/>
          <p:cNvPicPr>
            <a:picLocks noChangeAspect="1"/>
          </p:cNvPicPr>
          <p:nvPr/>
        </p:nvPicPr>
        <p:blipFill>
          <a:blip r:embed="rId2"/>
          <a:stretch>
            <a:fillRect/>
          </a:stretch>
        </p:blipFill>
        <p:spPr>
          <a:xfrm>
            <a:off x="1828774" y="715057"/>
            <a:ext cx="8534400" cy="37242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Can we build this? </a:t>
            </a:r>
            <a:r>
              <a:rPr lang="zh-CN" altLang="en-US" sz="3600"/>
              <a:t>拦截</a:t>
            </a:r>
            <a:r>
              <a:rPr lang="en-US" altLang="zh-CN" sz="3600"/>
              <a:t>CarPlay/Android Auto</a:t>
            </a:r>
            <a:r>
              <a:rPr lang="zh-CN" altLang="en-US" sz="3600"/>
              <a:t>信号的可行性</a:t>
            </a:r>
            <a:endParaRPr lang="zh-CN" altLang="en-US" sz="3600"/>
          </a:p>
        </p:txBody>
      </p:sp>
      <p:sp>
        <p:nvSpPr>
          <p:cNvPr id="3" name="内容占位符 2"/>
          <p:cNvSpPr>
            <a:spLocks noGrp="1"/>
          </p:cNvSpPr>
          <p:nvPr>
            <p:ph idx="1"/>
          </p:nvPr>
        </p:nvSpPr>
        <p:spPr>
          <a:xfrm>
            <a:off x="838184" y="1710823"/>
            <a:ext cx="10515530" cy="4624112"/>
          </a:xfrm>
        </p:spPr>
        <p:txBody>
          <a:bodyPr/>
          <a:p>
            <a:r>
              <a:rPr lang="en-US" altLang="zh-CN" sz="2000"/>
              <a:t>Android Auto </a:t>
            </a:r>
            <a:r>
              <a:rPr lang="zh-CN" altLang="en-US" sz="2000"/>
              <a:t>可行，在</a:t>
            </a:r>
            <a:r>
              <a:rPr lang="en-US" altLang="zh-CN" sz="2000"/>
              <a:t>aa</a:t>
            </a:r>
            <a:r>
              <a:rPr lang="zh-CN" altLang="en-US" sz="2000"/>
              <a:t>-</a:t>
            </a:r>
            <a:r>
              <a:rPr lang="en-US" altLang="zh-CN" sz="2000"/>
              <a:t>proxy</a:t>
            </a:r>
            <a:r>
              <a:rPr lang="zh-CN" altLang="en-US" sz="2000"/>
              <a:t>-</a:t>
            </a:r>
            <a:r>
              <a:rPr lang="en-US" altLang="zh-CN" sz="2000"/>
              <a:t>rs</a:t>
            </a:r>
            <a:r>
              <a:rPr lang="zh-CN" altLang="en-US" sz="2000"/>
              <a:t>项目中明确支持</a:t>
            </a:r>
            <a:r>
              <a:rPr lang="en-US" altLang="zh-CN" sz="2000"/>
              <a:t>MITM Man</a:t>
            </a:r>
            <a:r>
              <a:rPr lang="zh-CN" altLang="en-US" sz="2000"/>
              <a:t>-</a:t>
            </a:r>
            <a:r>
              <a:rPr lang="en-US" altLang="zh-CN" sz="2000"/>
              <a:t>In</a:t>
            </a:r>
            <a:r>
              <a:rPr lang="zh-CN" altLang="en-US" sz="2000"/>
              <a:t>-</a:t>
            </a:r>
            <a:r>
              <a:rPr lang="en-US" altLang="zh-CN" sz="2000"/>
              <a:t>The</a:t>
            </a:r>
            <a:r>
              <a:rPr lang="zh-CN" altLang="en-US" sz="2000"/>
              <a:t>-</a:t>
            </a:r>
            <a:r>
              <a:rPr lang="en-US" altLang="zh-CN" sz="2000"/>
              <a:t>Middle mode</a:t>
            </a:r>
            <a:endParaRPr lang="zh-CN" altLang="en-US" sz="2000"/>
          </a:p>
          <a:p>
            <a:pPr lvl="1"/>
            <a:r>
              <a:rPr lang="en-US" altLang="zh-CN" sz="1600"/>
              <a:t>[</a:t>
            </a:r>
            <a:r>
              <a:rPr lang="zh-CN" altLang="en-US" sz="1600"/>
              <a:t>📱</a:t>
            </a:r>
            <a:r>
              <a:rPr lang="en-US" altLang="zh-CN" sz="1600"/>
              <a:t> Android Phone] </a:t>
            </a:r>
            <a:r>
              <a:rPr lang="en-US" altLang="en-US" sz="1600"/>
              <a:t>⇄</a:t>
            </a:r>
            <a:r>
              <a:rPr lang="en-US" altLang="zh-CN" sz="1600"/>
              <a:t> [</a:t>
            </a:r>
            <a:r>
              <a:rPr lang="zh-CN" altLang="en-US" sz="1600"/>
              <a:t>📶</a:t>
            </a:r>
            <a:r>
              <a:rPr lang="en-US" altLang="zh-CN" sz="1600"/>
              <a:t> BT+WiFi] </a:t>
            </a:r>
            <a:r>
              <a:rPr lang="en-US" altLang="en-US" sz="1600"/>
              <a:t>⇄</a:t>
            </a:r>
            <a:r>
              <a:rPr lang="en-US" altLang="zh-CN" sz="1600"/>
              <a:t> [</a:t>
            </a:r>
            <a:r>
              <a:rPr lang="zh-CN" altLang="en-US" sz="1600"/>
              <a:t>📟</a:t>
            </a:r>
            <a:r>
              <a:rPr lang="en-US" altLang="zh-CN" sz="1600"/>
              <a:t> RPi with aa-proxy-rs] </a:t>
            </a:r>
            <a:r>
              <a:rPr lang="en-US" altLang="en-US" sz="1600"/>
              <a:t>⇄</a:t>
            </a:r>
            <a:r>
              <a:rPr lang="en-US" altLang="zh-CN" sz="1600"/>
              <a:t> [</a:t>
            </a:r>
            <a:r>
              <a:rPr lang="zh-CN" altLang="en-US" sz="1600"/>
              <a:t>🔌</a:t>
            </a:r>
            <a:r>
              <a:rPr lang="en-US" altLang="zh-CN" sz="1600"/>
              <a:t> USB] </a:t>
            </a:r>
            <a:r>
              <a:rPr lang="en-US" altLang="en-US" sz="1600"/>
              <a:t>⇄</a:t>
            </a:r>
            <a:r>
              <a:rPr lang="en-US" altLang="zh-CN" sz="1600"/>
              <a:t> [</a:t>
            </a:r>
            <a:r>
              <a:rPr lang="zh-CN" altLang="en-US" sz="1600"/>
              <a:t>🖥</a:t>
            </a:r>
            <a:r>
              <a:rPr lang="en-US" altLang="en-US" sz="1600"/>
              <a:t>️</a:t>
            </a:r>
            <a:r>
              <a:rPr lang="en-US" altLang="zh-CN" sz="1600"/>
              <a:t> Car Headunit]</a:t>
            </a:r>
            <a:endParaRPr lang="en-US" altLang="zh-CN" sz="1600"/>
          </a:p>
          <a:p>
            <a:pPr lvl="0"/>
            <a:endParaRPr lang="en-US" altLang="zh-CN" sz="2000">
              <a:highlight>
                <a:srgbClr val="FFFF00"/>
              </a:highlight>
            </a:endParaRPr>
          </a:p>
          <a:p>
            <a:pPr lvl="0"/>
            <a:r>
              <a:rPr lang="en-US" altLang="zh-CN" sz="2000">
                <a:highlight>
                  <a:srgbClr val="FFFF00"/>
                </a:highlight>
              </a:rPr>
              <a:t>CarPlay</a:t>
            </a:r>
            <a:r>
              <a:rPr lang="zh-CN" altLang="en-US" sz="2000">
                <a:highlight>
                  <a:srgbClr val="FFFF00"/>
                </a:highlight>
              </a:rPr>
              <a:t>，可行但工作量</a:t>
            </a:r>
            <a:r>
              <a:rPr lang="en-US" altLang="zh-CN" sz="2000">
                <a:highlight>
                  <a:srgbClr val="FFFF00"/>
                </a:highlight>
              </a:rPr>
              <a:t>/</a:t>
            </a:r>
            <a:r>
              <a:rPr lang="zh-CN" altLang="en-US" sz="2000">
                <a:highlight>
                  <a:srgbClr val="FFFF00"/>
                </a:highlight>
              </a:rPr>
              <a:t>单机成本可能高些</a:t>
            </a:r>
            <a:endParaRPr lang="zh-CN" altLang="en-US" sz="2000">
              <a:highlight>
                <a:srgbClr val="FFFF00"/>
              </a:highlight>
            </a:endParaRPr>
          </a:p>
          <a:p>
            <a:pPr lvl="1"/>
            <a:r>
              <a:rPr lang="en-US" altLang="zh-CN" sz="2000">
                <a:hlinkClick r:id="rId1"/>
              </a:rPr>
              <a:t>https://gemini.google.com/app/f8ea59b1837b1a10</a:t>
            </a:r>
            <a:endParaRPr lang="en-US" altLang="zh-CN" sz="2000">
              <a:hlinkClick r:id="rId1"/>
            </a:endParaRPr>
          </a:p>
          <a:p>
            <a:pPr lvl="1"/>
            <a:r>
              <a:rPr lang="en-US" altLang="zh-CN" sz="2000">
                <a:hlinkClick r:id="rId2"/>
              </a:rPr>
              <a:t>https://chatgpt.com/share/69073fc1</a:t>
            </a:r>
            <a:r>
              <a:rPr lang="zh-CN" altLang="en-US" sz="2000">
                <a:hlinkClick r:id="rId2"/>
              </a:rPr>
              <a:t>-</a:t>
            </a:r>
            <a:r>
              <a:rPr lang="en-US" altLang="zh-CN" sz="2000">
                <a:hlinkClick r:id="rId2"/>
              </a:rPr>
              <a:t>c634</a:t>
            </a:r>
            <a:r>
              <a:rPr lang="zh-CN" altLang="en-US" sz="2000">
                <a:hlinkClick r:id="rId2"/>
              </a:rPr>
              <a:t>-</a:t>
            </a:r>
            <a:r>
              <a:rPr lang="en-US" altLang="zh-CN" sz="2000">
                <a:hlinkClick r:id="rId2"/>
              </a:rPr>
              <a:t>8002</a:t>
            </a:r>
            <a:r>
              <a:rPr lang="zh-CN" altLang="en-US" sz="2000">
                <a:hlinkClick r:id="rId2"/>
              </a:rPr>
              <a:t>-</a:t>
            </a:r>
            <a:r>
              <a:rPr lang="en-US" altLang="zh-CN" sz="2000">
                <a:hlinkClick r:id="rId2"/>
              </a:rPr>
              <a:t>b1b1</a:t>
            </a:r>
            <a:r>
              <a:rPr lang="zh-CN" altLang="en-US" sz="2000">
                <a:hlinkClick r:id="rId2"/>
              </a:rPr>
              <a:t>-</a:t>
            </a:r>
            <a:r>
              <a:rPr lang="en-US" altLang="zh-CN" sz="2000">
                <a:hlinkClick r:id="rId2"/>
              </a:rPr>
              <a:t>eba52602c365</a:t>
            </a:r>
            <a:endParaRPr lang="en-US" altLang="zh-CN" sz="2000">
              <a:hlinkClick r:id="rId3"/>
            </a:endParaRPr>
          </a:p>
          <a:p>
            <a:pPr lvl="1"/>
            <a:r>
              <a:rPr lang="en-US" altLang="zh-CN" sz="2000">
                <a:hlinkClick r:id="rId4"/>
              </a:rPr>
              <a:t>https://claude.ai/chat/c550a2bf</a:t>
            </a:r>
            <a:r>
              <a:rPr lang="zh-CN" altLang="en-US" sz="2000">
                <a:hlinkClick r:id="rId4"/>
              </a:rPr>
              <a:t>-</a:t>
            </a:r>
            <a:r>
              <a:rPr lang="en-US" altLang="zh-CN" sz="2000">
                <a:hlinkClick r:id="rId4"/>
              </a:rPr>
              <a:t>6810</a:t>
            </a:r>
            <a:r>
              <a:rPr lang="zh-CN" altLang="en-US" sz="2000">
                <a:hlinkClick r:id="rId4"/>
              </a:rPr>
              <a:t>-</a:t>
            </a:r>
            <a:r>
              <a:rPr lang="en-US" altLang="zh-CN" sz="2000">
                <a:hlinkClick r:id="rId4"/>
              </a:rPr>
              <a:t>4fdc</a:t>
            </a:r>
            <a:r>
              <a:rPr lang="zh-CN" altLang="en-US" sz="2000">
                <a:hlinkClick r:id="rId4"/>
              </a:rPr>
              <a:t>-</a:t>
            </a:r>
            <a:r>
              <a:rPr lang="en-US" altLang="zh-CN" sz="2000">
                <a:hlinkClick r:id="rId4"/>
              </a:rPr>
              <a:t>9d6b</a:t>
            </a:r>
            <a:r>
              <a:rPr lang="zh-CN" altLang="en-US" sz="2000">
                <a:hlinkClick r:id="rId4"/>
              </a:rPr>
              <a:t>-</a:t>
            </a:r>
            <a:r>
              <a:rPr lang="en-US" altLang="zh-CN" sz="2000">
                <a:hlinkClick r:id="rId4"/>
              </a:rPr>
              <a:t>cddb3d129135</a:t>
            </a:r>
            <a:endParaRPr lang="zh-CN" altLang="en-US" sz="2000"/>
          </a:p>
          <a:p>
            <a:pPr lvl="0"/>
            <a:endParaRPr lang="en-US" altLang="zh-CN" sz="2000"/>
          </a:p>
          <a:p>
            <a:pPr lvl="0"/>
            <a:r>
              <a:rPr lang="en-US" altLang="zh-CN" sz="2000"/>
              <a:t>DIY</a:t>
            </a:r>
            <a:r>
              <a:rPr lang="zh-CN" altLang="en-US" sz="2000"/>
              <a:t>项目参考</a:t>
            </a:r>
            <a:endParaRPr lang="zh-CN" altLang="en-US" sz="2000"/>
          </a:p>
          <a:p>
            <a:pPr lvl="1"/>
            <a:r>
              <a:rPr lang="en-US" altLang="zh-CN" sz="2000">
                <a:hlinkClick r:id="rId5"/>
              </a:rPr>
              <a:t>https://github.com/aa</a:t>
            </a:r>
            <a:r>
              <a:rPr lang="zh-CN" altLang="en-US" sz="2000">
                <a:hlinkClick r:id="rId5"/>
              </a:rPr>
              <a:t>-</a:t>
            </a:r>
            <a:r>
              <a:rPr lang="en-US" altLang="zh-CN" sz="2000">
                <a:hlinkClick r:id="rId5"/>
              </a:rPr>
              <a:t>proxy/aa</a:t>
            </a:r>
            <a:r>
              <a:rPr lang="zh-CN" altLang="en-US" sz="2000">
                <a:hlinkClick r:id="rId5"/>
              </a:rPr>
              <a:t>-</a:t>
            </a:r>
            <a:r>
              <a:rPr lang="en-US" altLang="zh-CN" sz="2000">
                <a:hlinkClick r:id="rId5"/>
              </a:rPr>
              <a:t>proxy</a:t>
            </a:r>
            <a:r>
              <a:rPr lang="zh-CN" altLang="en-US" sz="2000">
                <a:hlinkClick r:id="rId5"/>
              </a:rPr>
              <a:t>-</a:t>
            </a:r>
            <a:r>
              <a:rPr lang="en-US" altLang="zh-CN" sz="2000">
                <a:hlinkClick r:id="rId5"/>
              </a:rPr>
              <a:t>rs</a:t>
            </a:r>
            <a:endParaRPr lang="en-US" altLang="zh-CN" sz="2000">
              <a:hlinkClick r:id="rId5"/>
            </a:endParaRPr>
          </a:p>
          <a:p>
            <a:pPr lvl="1"/>
            <a:r>
              <a:rPr lang="en-US" altLang="zh-CN" sz="2000">
                <a:hlinkClick r:id="rId6"/>
              </a:rPr>
              <a:t>https://github.com/rhysmorgan134/react</a:t>
            </a:r>
            <a:r>
              <a:rPr lang="zh-CN" altLang="en-US" sz="2000">
                <a:hlinkClick r:id="rId6"/>
              </a:rPr>
              <a:t>-</a:t>
            </a:r>
            <a:r>
              <a:rPr lang="en-US" altLang="zh-CN" sz="2000">
                <a:hlinkClick r:id="rId6"/>
              </a:rPr>
              <a:t>carplay</a:t>
            </a:r>
            <a:endParaRPr lang="en-US" altLang="zh-CN" sz="2000">
              <a:hlinkClick r:id="rId6"/>
            </a:endParaRPr>
          </a:p>
          <a:p>
            <a:pPr lvl="1"/>
            <a:r>
              <a:rPr lang="en-US" altLang="zh-CN" sz="2000">
                <a:hlinkClick r:id="rId7"/>
              </a:rPr>
              <a:t>https://github.com/ludwig</a:t>
            </a:r>
            <a:r>
              <a:rPr lang="zh-CN" altLang="en-US" sz="2000">
                <a:hlinkClick r:id="rId7"/>
              </a:rPr>
              <a:t>-</a:t>
            </a:r>
            <a:r>
              <a:rPr lang="en-US" altLang="zh-CN" sz="2000">
                <a:hlinkClick r:id="rId7"/>
              </a:rPr>
              <a:t>v/wireless</a:t>
            </a:r>
            <a:r>
              <a:rPr lang="zh-CN" altLang="en-US" sz="2000">
                <a:hlinkClick r:id="rId7"/>
              </a:rPr>
              <a:t>-</a:t>
            </a:r>
            <a:r>
              <a:rPr lang="en-US" altLang="zh-CN" sz="2000">
                <a:hlinkClick r:id="rId7"/>
              </a:rPr>
              <a:t>carplay</a:t>
            </a:r>
            <a:r>
              <a:rPr lang="zh-CN" altLang="en-US" sz="2000">
                <a:hlinkClick r:id="rId7"/>
              </a:rPr>
              <a:t>-</a:t>
            </a:r>
            <a:r>
              <a:rPr lang="en-US" altLang="zh-CN" sz="2000">
                <a:hlinkClick r:id="rId7"/>
              </a:rPr>
              <a:t>dongle</a:t>
            </a:r>
            <a:r>
              <a:rPr lang="zh-CN" altLang="en-US" sz="2000">
                <a:hlinkClick r:id="rId7"/>
              </a:rPr>
              <a:t>-</a:t>
            </a:r>
            <a:r>
              <a:rPr lang="en-US" altLang="zh-CN" sz="2000">
                <a:hlinkClick r:id="rId7"/>
              </a:rPr>
              <a:t>reverse</a:t>
            </a:r>
            <a:r>
              <a:rPr lang="zh-CN" altLang="en-US" sz="2000">
                <a:hlinkClick r:id="rId7"/>
              </a:rPr>
              <a:t>-</a:t>
            </a:r>
            <a:r>
              <a:rPr lang="en-US" altLang="zh-CN" sz="2000">
                <a:hlinkClick r:id="rId7"/>
              </a:rPr>
              <a:t>engineering</a:t>
            </a:r>
            <a:endParaRPr lang="en-US" altLang="zh-CN" sz="2000">
              <a:hlinkClick r:id="rId6"/>
            </a:endParaRPr>
          </a:p>
          <a:p>
            <a:pPr lvl="1"/>
            <a:r>
              <a:rPr lang="en-US" altLang="zh-CN" sz="2000">
                <a:hlinkClick r:id="rId8"/>
              </a:rPr>
              <a:t>https://github.com/nisargjhaveri/WirelessAndroidAutoDongle</a:t>
            </a:r>
            <a:endParaRPr lang="zh-CN" alt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Can we build this? </a:t>
            </a:r>
            <a:r>
              <a:rPr lang="zh-CN" altLang="en-US" sz="3600"/>
              <a:t>拦截蓝牙音频信号的可行性</a:t>
            </a:r>
            <a:endParaRPr lang="zh-CN" altLang="en-US" sz="3600"/>
          </a:p>
        </p:txBody>
      </p:sp>
      <p:sp>
        <p:nvSpPr>
          <p:cNvPr id="3" name="内容占位符 2"/>
          <p:cNvSpPr>
            <a:spLocks noGrp="1"/>
          </p:cNvSpPr>
          <p:nvPr>
            <p:ph idx="1"/>
          </p:nvPr>
        </p:nvSpPr>
        <p:spPr/>
        <p:txBody>
          <a:bodyPr/>
          <a:p>
            <a:r>
              <a:rPr lang="zh-CN" altLang="en-US"/>
              <a:t>可行，在</a:t>
            </a:r>
            <a:r>
              <a:rPr lang="en-US" altLang="zh-CN"/>
              <a:t>A2510</a:t>
            </a:r>
            <a:r>
              <a:rPr lang="zh-CN" altLang="en-US"/>
              <a:t>项目中通过 </a:t>
            </a:r>
            <a:r>
              <a:rPr lang="en-US" altLang="zh-CN"/>
              <a:t>2</a:t>
            </a:r>
            <a:r>
              <a:rPr lang="zh-CN" altLang="en-US"/>
              <a:t>个 </a:t>
            </a:r>
            <a:r>
              <a:rPr lang="en-US" altLang="zh-CN"/>
              <a:t>ESP32</a:t>
            </a:r>
            <a:r>
              <a:rPr lang="zh-CN" altLang="en-US"/>
              <a:t>-</a:t>
            </a:r>
            <a:r>
              <a:rPr lang="en-US" altLang="zh-CN"/>
              <a:t>WROVER</a:t>
            </a:r>
            <a:r>
              <a:rPr lang="zh-CN" altLang="en-US"/>
              <a:t>-</a:t>
            </a:r>
            <a:r>
              <a:rPr lang="en-US" altLang="zh-CN"/>
              <a:t>E </a:t>
            </a:r>
            <a:r>
              <a:rPr lang="zh-CN" altLang="en-US"/>
              <a:t>模组试验调通</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Can we build this? </a:t>
            </a:r>
            <a:r>
              <a:rPr lang="en-US" altLang="zh-CN" sz="3600">
                <a:solidFill>
                  <a:schemeClr val="tx1"/>
                </a:solidFill>
                <a:latin typeface="微软雅黑" charset="0"/>
                <a:ea typeface="微软雅黑" charset="0"/>
              </a:rPr>
              <a:t>结合induction speaker思路</a:t>
            </a:r>
            <a:endParaRPr lang="en-US" altLang="zh-CN">
              <a:latin typeface="微软雅黑" charset="0"/>
              <a:ea typeface="微软雅黑" charset="0"/>
            </a:endParaRPr>
          </a:p>
        </p:txBody>
      </p:sp>
      <p:sp>
        <p:nvSpPr>
          <p:cNvPr id="3" name="内容占位符 2"/>
          <p:cNvSpPr>
            <a:spLocks noGrp="1"/>
          </p:cNvSpPr>
          <p:nvPr>
            <p:ph idx="1"/>
          </p:nvPr>
        </p:nvSpPr>
        <p:spPr/>
        <p:txBody>
          <a:bodyPr/>
          <a:p>
            <a:r>
              <a:rPr lang="zh-CN" altLang="en-US">
                <a:solidFill>
                  <a:schemeClr val="tx1"/>
                </a:solidFill>
                <a:latin typeface="微软雅黑" charset="0"/>
                <a:ea typeface="微软雅黑" charset="0"/>
              </a:rPr>
              <a:t>TODO：</a:t>
            </a:r>
            <a:r>
              <a:rPr lang="zh-CN" altLang="en-US">
                <a:solidFill>
                  <a:schemeClr val="tx1"/>
                </a:solidFill>
                <a:latin typeface="微软雅黑" charset="0"/>
                <a:ea typeface="微软雅黑" charset="0"/>
                <a:cs typeface="Arial" panose="020B0604020202020204" pitchFamily="34" charset="0"/>
              </a:rPr>
              <a:t>备选思路，用于“无损”、“快速方便”地从原车音响系统提取音频信号，用于新增产品的音频信号输出方式补充</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Can we build this? </a:t>
            </a:r>
            <a:r>
              <a:rPr lang="zh-CN" altLang="en-US" sz="3600"/>
              <a:t>供电：基于电池提供能量缓冲</a:t>
            </a:r>
            <a:endParaRPr lang="zh-CN" altLang="en-US"/>
          </a:p>
        </p:txBody>
      </p:sp>
      <p:sp>
        <p:nvSpPr>
          <p:cNvPr id="3" name="内容占位符 2"/>
          <p:cNvSpPr>
            <a:spLocks noGrp="1"/>
          </p:cNvSpPr>
          <p:nvPr>
            <p:ph idx="1"/>
          </p:nvPr>
        </p:nvSpPr>
        <p:spPr>
          <a:xfrm>
            <a:off x="838184" y="1513051"/>
            <a:ext cx="10515600" cy="4821884"/>
          </a:xfrm>
        </p:spPr>
        <p:txBody>
          <a:bodyPr/>
          <a:p>
            <a:r>
              <a:rPr lang="zh-CN" altLang="en-US" sz="1800"/>
              <a:t>典型</a:t>
            </a:r>
            <a:r>
              <a:rPr lang="en-US" altLang="zh-CN" sz="1800"/>
              <a:t>cigarette lighter</a:t>
            </a:r>
            <a:r>
              <a:rPr lang="zh-CN" altLang="en-US" sz="1800"/>
              <a:t>供电功率范围 </a:t>
            </a:r>
            <a:r>
              <a:rPr lang="en-US" altLang="zh-CN" sz="1800"/>
              <a:t>85</a:t>
            </a:r>
            <a:r>
              <a:rPr lang="zh-CN" altLang="en-US" sz="1800"/>
              <a:t>-</a:t>
            </a:r>
            <a:r>
              <a:rPr lang="en-US" altLang="zh-CN" sz="1800"/>
              <a:t>190W</a:t>
            </a:r>
            <a:r>
              <a:rPr lang="zh-CN" altLang="en-US" sz="1800"/>
              <a:t>（</a:t>
            </a:r>
            <a:r>
              <a:rPr lang="en-US" altLang="zh-CN" sz="1800">
                <a:hlinkClick r:id="rId1"/>
              </a:rPr>
              <a:t>https://claude.ai/share/60736a15</a:t>
            </a:r>
            <a:r>
              <a:rPr lang="zh-CN" altLang="en-US" sz="1800">
                <a:hlinkClick r:id="rId1"/>
              </a:rPr>
              <a:t>-</a:t>
            </a:r>
            <a:r>
              <a:rPr lang="en-US" altLang="zh-CN" sz="1800">
                <a:hlinkClick r:id="rId1"/>
              </a:rPr>
              <a:t>3557</a:t>
            </a:r>
            <a:r>
              <a:rPr lang="zh-CN" altLang="en-US" sz="1800">
                <a:hlinkClick r:id="rId1"/>
              </a:rPr>
              <a:t>-</a:t>
            </a:r>
            <a:r>
              <a:rPr lang="en-US" altLang="zh-CN" sz="1800">
                <a:hlinkClick r:id="rId1"/>
              </a:rPr>
              <a:t>4a56</a:t>
            </a:r>
            <a:r>
              <a:rPr lang="zh-CN" altLang="en-US" sz="1800">
                <a:hlinkClick r:id="rId1"/>
              </a:rPr>
              <a:t>-</a:t>
            </a:r>
            <a:r>
              <a:rPr lang="en-US" altLang="zh-CN" sz="1800">
                <a:hlinkClick r:id="rId1"/>
              </a:rPr>
              <a:t>9316</a:t>
            </a:r>
            <a:r>
              <a:rPr lang="zh-CN" altLang="en-US" sz="1800">
                <a:hlinkClick r:id="rId1"/>
              </a:rPr>
              <a:t>-</a:t>
            </a:r>
            <a:r>
              <a:rPr lang="en-US" altLang="zh-CN" sz="1800">
                <a:hlinkClick r:id="rId1"/>
              </a:rPr>
              <a:t>93478d0c2f8f</a:t>
            </a:r>
            <a:r>
              <a:rPr lang="zh-CN" altLang="en-US" sz="1800"/>
              <a:t>）</a:t>
            </a:r>
            <a:endParaRPr lang="zh-CN" altLang="en-US" sz="1800"/>
          </a:p>
          <a:p>
            <a:r>
              <a:rPr lang="zh-CN" altLang="en-US" sz="1800"/>
              <a:t>典型</a:t>
            </a:r>
            <a:r>
              <a:rPr lang="en-US" altLang="zh-CN" sz="1800"/>
              <a:t>underseat subwoofer</a:t>
            </a:r>
            <a:r>
              <a:rPr lang="zh-CN" altLang="en-US" sz="1800"/>
              <a:t>输入功率需求范围 </a:t>
            </a:r>
            <a:r>
              <a:rPr lang="en-US" altLang="zh-CN" sz="1800"/>
              <a:t>RMS 120W Peak 200W</a:t>
            </a:r>
            <a:endParaRPr lang="en-US" altLang="zh-CN" sz="1800"/>
          </a:p>
          <a:p>
            <a:r>
              <a:rPr lang="en-US" altLang="zh-CN" sz="1800"/>
              <a:t>TI</a:t>
            </a:r>
            <a:r>
              <a:rPr lang="zh-CN" altLang="en-US" sz="1800"/>
              <a:t> 车用功放参考设计 </a:t>
            </a:r>
            <a:r>
              <a:rPr lang="en-US" altLang="zh-CN" sz="1800">
                <a:hlinkClick r:id="rId2"/>
              </a:rPr>
              <a:t>https://www.ti.com/tool/PMP11769</a:t>
            </a:r>
            <a:endParaRPr lang="en-US" altLang="zh-CN" sz="1800">
              <a:hlinkClick r:id="rId2"/>
            </a:endParaRPr>
          </a:p>
          <a:p>
            <a:r>
              <a:rPr lang="en-US" altLang="zh-CN" sz="1800" b="1">
                <a:solidFill>
                  <a:srgbClr val="7030A0"/>
                </a:solidFill>
              </a:rPr>
              <a:t>TI BQ24773, Supplement Mode, JBL PartyBox 110</a:t>
            </a:r>
            <a:endParaRPr lang="zh-CN" altLang="en-US" sz="1800" b="1">
              <a:solidFill>
                <a:srgbClr val="7030A0"/>
              </a:solidFill>
            </a:endParaRPr>
          </a:p>
          <a:p>
            <a:r>
              <a:rPr lang="zh-CN" altLang="en-US" sz="1800"/>
              <a:t>设计初稿：</a:t>
            </a:r>
            <a:endParaRPr lang="en-US" altLang="zh-CN" sz="1800">
              <a:hlinkClick r:id="rId3"/>
            </a:endParaRPr>
          </a:p>
          <a:p>
            <a:pPr lvl="1"/>
            <a:r>
              <a:rPr lang="en-US" altLang="zh-CN" sz="1800">
                <a:hlinkClick r:id="rId4"/>
              </a:rPr>
              <a:t>https://gemini.google.com/app/9273e6dd6fded7f2</a:t>
            </a:r>
            <a:endParaRPr lang="en-US" altLang="zh-CN" sz="1800">
              <a:hlinkClick r:id="rId4"/>
            </a:endParaRPr>
          </a:p>
          <a:p>
            <a:pPr lvl="1"/>
            <a:r>
              <a:rPr lang="en-US" altLang="zh-CN" sz="1800">
                <a:hlinkClick r:id="rId3"/>
              </a:rPr>
              <a:t>https://gemini.google.com/share/084207864cbc</a:t>
            </a:r>
            <a:endParaRPr lang="en-US" altLang="zh-CN" sz="1800">
              <a:hlinkClick r:id="rId5"/>
            </a:endParaRPr>
          </a:p>
          <a:p>
            <a:pPr lvl="1"/>
            <a:r>
              <a:rPr lang="en-US" altLang="zh-CN" sz="1800">
                <a:hlinkClick r:id="rId5"/>
              </a:rPr>
              <a:t>https://gemini.google.com/app/5bda573628f4fca6</a:t>
            </a:r>
            <a:endParaRPr lang="zh-CN" altLang="en-US" sz="1800"/>
          </a:p>
        </p:txBody>
      </p:sp>
      <p:graphicFrame>
        <p:nvGraphicFramePr>
          <p:cNvPr id="4" name="表格 3"/>
          <p:cNvGraphicFramePr/>
          <p:nvPr/>
        </p:nvGraphicFramePr>
        <p:xfrm>
          <a:off x="838143" y="4846320"/>
          <a:ext cx="10515600" cy="2011680"/>
        </p:xfrm>
        <a:graphic>
          <a:graphicData uri="http://schemas.openxmlformats.org/drawingml/2006/table">
            <a:tbl>
              <a:tblPr/>
              <a:tblGrid>
                <a:gridCol w="4161790"/>
                <a:gridCol w="2052320"/>
                <a:gridCol w="2129790"/>
                <a:gridCol w="2171700"/>
              </a:tblGrid>
              <a:tr h="335280">
                <a:tc>
                  <a:txBody>
                    <a:bodyPr/>
                    <a:p>
                      <a:pPr indent="0" algn="ctr">
                        <a:buNone/>
                      </a:pPr>
                      <a:r>
                        <a:rPr lang="en-US" altLang="zh-CN" sz="1600"/>
                        <a:t>Vehicle Type</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Common Rating</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Theoretical Max</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Safe Continuous</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accent6">
                        <a:lumMod val="20000"/>
                        <a:lumOff val="80000"/>
                        <a:alpha val="100000"/>
                      </a:schemeClr>
                    </a:solidFill>
                  </a:tcPr>
                </a:tc>
              </a:tr>
              <a:tr h="335280">
                <a:tc>
                  <a:txBody>
                    <a:bodyPr/>
                    <a:p>
                      <a:pPr indent="0" algn="ctr">
                        <a:buNone/>
                      </a:pPr>
                      <a:r>
                        <a:rPr lang="en-US" altLang="zh-CN" sz="1600"/>
                        <a:t>Compact Cars(Civic, Corolla)</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10A</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120W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85-95W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accent6">
                        <a:lumMod val="20000"/>
                        <a:lumOff val="80000"/>
                        <a:alpha val="100000"/>
                      </a:schemeClr>
                    </a:solidFill>
                  </a:tcPr>
                </a:tc>
              </a:tr>
              <a:tr h="335280">
                <a:tc>
                  <a:txBody>
                    <a:bodyPr/>
                    <a:p>
                      <a:pPr indent="0" algn="ctr">
                        <a:buNone/>
                      </a:pPr>
                      <a:r>
                        <a:rPr lang="en-US" altLang="zh-CN" sz="1600"/>
                        <a:t>Compact SUVs(RAV4, CR-V, Rogue)</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15A</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180W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125-145W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accent6">
                        <a:lumMod val="20000"/>
                        <a:lumOff val="80000"/>
                        <a:alpha val="100000"/>
                      </a:schemeClr>
                    </a:solidFill>
                  </a:tcPr>
                </a:tc>
              </a:tr>
              <a:tr h="335280">
                <a:tc>
                  <a:txBody>
                    <a:bodyPr/>
                    <a:p>
                      <a:pPr indent="0" algn="ctr">
                        <a:buNone/>
                      </a:pPr>
                      <a:r>
                        <a:rPr lang="en-US" altLang="zh-CN" sz="1600"/>
                        <a:t>Mid-size(Camry, Tucson)</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15A</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180W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125-145W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accent6">
                        <a:lumMod val="20000"/>
                        <a:lumOff val="80000"/>
                        <a:alpha val="100000"/>
                      </a:schemeClr>
                    </a:solidFill>
                  </a:tcPr>
                </a:tc>
              </a:tr>
              <a:tr h="335280">
                <a:tc>
                  <a:txBody>
                    <a:bodyPr/>
                    <a:p>
                      <a:pPr indent="0" algn="ctr">
                        <a:buNone/>
                      </a:pPr>
                      <a:r>
                        <a:rPr lang="en-US" altLang="zh-CN" sz="1600"/>
                        <a:t>Full-size Trucks(F-150, Silverado, Sierra)</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20A</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240W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170-190W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accent6">
                        <a:lumMod val="20000"/>
                        <a:lumOff val="80000"/>
                        <a:alpha val="100000"/>
                      </a:schemeClr>
                    </a:solidFill>
                  </a:tcPr>
                </a:tc>
              </a:tr>
              <a:tr h="335280">
                <a:tc>
                  <a:txBody>
                    <a:bodyPr/>
                    <a:p>
                      <a:pPr indent="0" algn="ctr">
                        <a:buNone/>
                      </a:pPr>
                      <a:r>
                        <a:rPr lang="en-US" altLang="zh-CN" sz="1600"/>
                        <a:t>EVs(Tesla Model Y)</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20A</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240W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t>170-190W</a:t>
                      </a:r>
                      <a:endParaRPr lang="zh-CN" altLang="en-US" sz="1600"/>
                    </a:p>
                  </a:txBody>
                  <a:tcPr>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accent6">
                        <a:lumMod val="20000"/>
                        <a:lumOff val="80000"/>
                        <a:alpha val="100000"/>
                      </a:schemeClr>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Can we build this? </a:t>
            </a:r>
            <a:r>
              <a:rPr lang="zh-CN" altLang="en-US" sz="3600"/>
              <a:t>供电：基于电容进行能量缓冲</a:t>
            </a:r>
            <a:endParaRPr lang="zh-CN" altLang="en-US"/>
          </a:p>
        </p:txBody>
      </p:sp>
      <p:sp>
        <p:nvSpPr>
          <p:cNvPr id="3" name="内容占位符 2"/>
          <p:cNvSpPr>
            <a:spLocks noGrp="1"/>
          </p:cNvSpPr>
          <p:nvPr>
            <p:ph idx="1"/>
          </p:nvPr>
        </p:nvSpPr>
        <p:spPr>
          <a:xfrm>
            <a:off x="838195" y="1477017"/>
            <a:ext cx="10515600" cy="5104714"/>
          </a:xfrm>
        </p:spPr>
        <p:txBody>
          <a:bodyPr/>
          <a:p>
            <a:r>
              <a:rPr lang="en-US" altLang="zh-CN" sz="1600"/>
              <a:t>TODO</a:t>
            </a:r>
            <a:r>
              <a:rPr lang="zh-CN" altLang="en-US" sz="1600"/>
              <a:t>：如果需要沿该路径设计开发，可以先参考如下资料</a:t>
            </a:r>
            <a:endParaRPr lang="zh-CN" altLang="en-US" sz="1600"/>
          </a:p>
          <a:p>
            <a:pPr lvl="1"/>
            <a:r>
              <a:rPr lang="en-US" altLang="zh-CN" sz="1600"/>
              <a:t>How</a:t>
            </a:r>
            <a:r>
              <a:rPr lang="zh-CN" altLang="en-US" sz="1600"/>
              <a:t> </a:t>
            </a:r>
            <a:r>
              <a:rPr lang="en-US" altLang="zh-CN" sz="1600"/>
              <a:t>to</a:t>
            </a:r>
            <a:r>
              <a:rPr lang="zh-CN" altLang="en-US" sz="1600"/>
              <a:t> </a:t>
            </a:r>
            <a:r>
              <a:rPr lang="en-US" altLang="zh-CN" sz="1600"/>
              <a:t>quickly</a:t>
            </a:r>
            <a:r>
              <a:rPr lang="zh-CN" altLang="en-US" sz="1600"/>
              <a:t> </a:t>
            </a:r>
            <a:r>
              <a:rPr lang="en-US" altLang="zh-CN" sz="1600"/>
              <a:t>and</a:t>
            </a:r>
            <a:r>
              <a:rPr lang="zh-CN" altLang="en-US" sz="1600"/>
              <a:t> </a:t>
            </a:r>
            <a:r>
              <a:rPr lang="en-US" altLang="zh-CN" sz="1600"/>
              <a:t>safely</a:t>
            </a:r>
            <a:r>
              <a:rPr lang="zh-CN" altLang="en-US" sz="1600"/>
              <a:t> </a:t>
            </a:r>
            <a:r>
              <a:rPr lang="en-US" altLang="zh-CN" sz="1600"/>
              <a:t>charge</a:t>
            </a:r>
            <a:r>
              <a:rPr lang="zh-CN" altLang="en-US" sz="1600"/>
              <a:t> </a:t>
            </a:r>
            <a:r>
              <a:rPr lang="en-US" altLang="zh-CN" sz="1600"/>
              <a:t>supercapacitors?</a:t>
            </a:r>
            <a:r>
              <a:rPr lang="zh-CN" altLang="en-US" sz="1600"/>
              <a:t> </a:t>
            </a:r>
            <a:r>
              <a:rPr lang="en-US" altLang="zh-CN" sz="1600">
                <a:hlinkClick r:id="rId1"/>
              </a:rPr>
              <a:t>https://www.ti.com/lit/an/sluaao7/sluaao7.pdf</a:t>
            </a:r>
            <a:endParaRPr lang="en-US" altLang="zh-CN" sz="1600">
              <a:hlinkClick r:id="rId1"/>
            </a:endParaRPr>
          </a:p>
          <a:p>
            <a:pPr lvl="1"/>
            <a:r>
              <a:rPr lang="en-US" altLang="zh-CN" sz="1600"/>
              <a:t>TI BQ24640 datasheet </a:t>
            </a:r>
            <a:r>
              <a:rPr lang="en-US" altLang="zh-CN" sz="1600">
                <a:hlinkClick r:id="rId2"/>
              </a:rPr>
              <a:t>https://www.ti.com/lit/ds/symlink/bq24640.pdf</a:t>
            </a:r>
            <a:endParaRPr lang="en-US" altLang="zh-CN" sz="1600">
              <a:hlinkClick r:id="rId2"/>
            </a:endParaRPr>
          </a:p>
          <a:p>
            <a:pPr lvl="1"/>
            <a:r>
              <a:rPr lang="en-US" altLang="zh-CN" sz="1600"/>
              <a:t>Peak Power Contr ower Control of Batter ol of Battery and Super-capacitor Energy Systems in Electric Vehicles </a:t>
            </a:r>
            <a:r>
              <a:rPr lang="en-US" altLang="zh-CN" sz="1600">
                <a:hlinkClick r:id="rId3"/>
              </a:rPr>
              <a:t>https://www.cmu.edu/traffic21/pdfs/peak</a:t>
            </a:r>
            <a:r>
              <a:rPr lang="zh-CN" altLang="en-US" sz="1600">
                <a:hlinkClick r:id="rId3"/>
              </a:rPr>
              <a:t>-</a:t>
            </a:r>
            <a:r>
              <a:rPr lang="en-US" altLang="zh-CN" sz="1600">
                <a:hlinkClick r:id="rId3"/>
              </a:rPr>
              <a:t>power</a:t>
            </a:r>
            <a:r>
              <a:rPr lang="zh-CN" altLang="en-US" sz="1600">
                <a:hlinkClick r:id="rId3"/>
              </a:rPr>
              <a:t>-</a:t>
            </a:r>
            <a:r>
              <a:rPr lang="en-US" altLang="zh-CN" sz="1600">
                <a:hlinkClick r:id="rId3"/>
              </a:rPr>
              <a:t>control</a:t>
            </a:r>
            <a:r>
              <a:rPr lang="zh-CN" altLang="en-US" sz="1600">
                <a:hlinkClick r:id="rId3"/>
              </a:rPr>
              <a:t>-</a:t>
            </a:r>
            <a:r>
              <a:rPr lang="en-US" altLang="zh-CN" sz="1600">
                <a:hlinkClick r:id="rId3"/>
              </a:rPr>
              <a:t>of</a:t>
            </a:r>
            <a:r>
              <a:rPr lang="zh-CN" altLang="en-US" sz="1600">
                <a:hlinkClick r:id="rId3"/>
              </a:rPr>
              <a:t>-</a:t>
            </a:r>
            <a:r>
              <a:rPr lang="en-US" altLang="zh-CN" sz="1600">
                <a:hlinkClick r:id="rId3"/>
              </a:rPr>
              <a:t>battery</a:t>
            </a:r>
            <a:r>
              <a:rPr lang="zh-CN" altLang="en-US" sz="1600">
                <a:hlinkClick r:id="rId3"/>
              </a:rPr>
              <a:t>-</a:t>
            </a:r>
            <a:r>
              <a:rPr lang="en-US" altLang="zh-CN" sz="1600">
                <a:hlinkClick r:id="rId3"/>
              </a:rPr>
              <a:t>and</a:t>
            </a:r>
            <a:r>
              <a:rPr lang="zh-CN" altLang="en-US" sz="1600">
                <a:hlinkClick r:id="rId3"/>
              </a:rPr>
              <a:t>-</a:t>
            </a:r>
            <a:r>
              <a:rPr lang="en-US" altLang="zh-CN" sz="1600">
                <a:hlinkClick r:id="rId3"/>
              </a:rPr>
              <a:t>super</a:t>
            </a:r>
            <a:r>
              <a:rPr lang="zh-CN" altLang="en-US" sz="1600">
                <a:hlinkClick r:id="rId3"/>
              </a:rPr>
              <a:t>-</a:t>
            </a:r>
            <a:r>
              <a:rPr lang="en-US" altLang="zh-CN" sz="1600">
                <a:hlinkClick r:id="rId3"/>
              </a:rPr>
              <a:t>capacitor</a:t>
            </a:r>
            <a:r>
              <a:rPr lang="zh-CN" altLang="en-US" sz="1600">
                <a:hlinkClick r:id="rId3"/>
              </a:rPr>
              <a:t>-</a:t>
            </a:r>
            <a:r>
              <a:rPr lang="en-US" altLang="zh-CN" sz="1600">
                <a:hlinkClick r:id="rId3"/>
              </a:rPr>
              <a:t>energy</a:t>
            </a:r>
            <a:r>
              <a:rPr lang="zh-CN" altLang="en-US" sz="1600">
                <a:hlinkClick r:id="rId3"/>
              </a:rPr>
              <a:t>-</a:t>
            </a:r>
            <a:r>
              <a:rPr lang="en-US" altLang="zh-CN" sz="1600">
                <a:hlinkClick r:id="rId3"/>
              </a:rPr>
              <a:t>systems.pdf</a:t>
            </a:r>
            <a:endParaRPr lang="en-US" altLang="zh-CN" sz="1600">
              <a:hlinkClick r:id="rId3"/>
            </a:endParaRPr>
          </a:p>
          <a:p>
            <a:pPr lvl="1"/>
            <a:r>
              <a:rPr lang="en-US" altLang="zh-CN" sz="1600"/>
              <a:t>Ideal Diode/OR</a:t>
            </a:r>
            <a:r>
              <a:rPr lang="zh-CN" altLang="en-US" sz="1600"/>
              <a:t>-</a:t>
            </a:r>
            <a:r>
              <a:rPr lang="en-US" altLang="zh-CN" sz="1600"/>
              <a:t>ing controller </a:t>
            </a:r>
            <a:r>
              <a:rPr lang="en-US" altLang="zh-CN" sz="1600">
                <a:hlinkClick r:id="rId4"/>
              </a:rPr>
              <a:t>https://www.ti.com/product</a:t>
            </a:r>
            <a:r>
              <a:rPr lang="zh-CN" altLang="en-US" sz="1600">
                <a:hlinkClick r:id="rId4"/>
              </a:rPr>
              <a:t>-</a:t>
            </a:r>
            <a:r>
              <a:rPr lang="en-US" altLang="zh-CN" sz="1600">
                <a:hlinkClick r:id="rId4"/>
              </a:rPr>
              <a:t>category/power</a:t>
            </a:r>
            <a:r>
              <a:rPr lang="zh-CN" altLang="en-US" sz="1600">
                <a:hlinkClick r:id="rId4"/>
              </a:rPr>
              <a:t>-</a:t>
            </a:r>
            <a:r>
              <a:rPr lang="en-US" altLang="zh-CN" sz="1600">
                <a:hlinkClick r:id="rId4"/>
              </a:rPr>
              <a:t>management/power</a:t>
            </a:r>
            <a:r>
              <a:rPr lang="zh-CN" altLang="en-US" sz="1600">
                <a:hlinkClick r:id="rId4"/>
              </a:rPr>
              <a:t>-</a:t>
            </a:r>
            <a:r>
              <a:rPr lang="en-US" altLang="zh-CN" sz="1600">
                <a:hlinkClick r:id="rId4"/>
              </a:rPr>
              <a:t>switches/ideal</a:t>
            </a:r>
            <a:r>
              <a:rPr lang="zh-CN" altLang="en-US" sz="1600">
                <a:hlinkClick r:id="rId4"/>
              </a:rPr>
              <a:t>-</a:t>
            </a:r>
            <a:r>
              <a:rPr lang="en-US" altLang="zh-CN" sz="1600">
                <a:hlinkClick r:id="rId4"/>
              </a:rPr>
              <a:t>diodes</a:t>
            </a:r>
            <a:r>
              <a:rPr lang="zh-CN" altLang="en-US" sz="1600">
                <a:hlinkClick r:id="rId4"/>
              </a:rPr>
              <a:t>-</a:t>
            </a:r>
            <a:r>
              <a:rPr lang="en-US" altLang="zh-CN" sz="1600">
                <a:hlinkClick r:id="rId4"/>
              </a:rPr>
              <a:t>oring</a:t>
            </a:r>
            <a:r>
              <a:rPr lang="zh-CN" altLang="en-US" sz="1600">
                <a:hlinkClick r:id="rId4"/>
              </a:rPr>
              <a:t>-</a:t>
            </a:r>
            <a:r>
              <a:rPr lang="en-US" altLang="zh-CN" sz="1600">
                <a:hlinkClick r:id="rId4"/>
              </a:rPr>
              <a:t>controllers/overview.html</a:t>
            </a:r>
            <a:endParaRPr lang="en-US" altLang="zh-CN" sz="1600">
              <a:hlinkClick r:id="rId4"/>
            </a:endParaRPr>
          </a:p>
          <a:p>
            <a:pPr lvl="1"/>
            <a:r>
              <a:rPr lang="en-US" altLang="zh-CN" sz="1600"/>
              <a:t>How to use supercapacitors </a:t>
            </a:r>
            <a:r>
              <a:rPr lang="en-US" altLang="zh-CN" sz="1600">
                <a:hlinkClick r:id="rId5"/>
              </a:rPr>
              <a:t>https://www.we</a:t>
            </a:r>
            <a:r>
              <a:rPr lang="zh-CN" altLang="en-US" sz="1600">
                <a:hlinkClick r:id="rId5"/>
              </a:rPr>
              <a:t>-</a:t>
            </a:r>
            <a:r>
              <a:rPr lang="en-US" altLang="zh-CN" sz="1600">
                <a:hlinkClick r:id="rId5"/>
              </a:rPr>
              <a:t>online.com/catalog/media/o157040v410%20AppNote_SN009_EN.pdf</a:t>
            </a:r>
            <a:endParaRPr lang="en-US" altLang="zh-CN" sz="1600">
              <a:hlinkClick r:id="rId5"/>
            </a:endParaRPr>
          </a:p>
          <a:p>
            <a:pPr lvl="1"/>
            <a:r>
              <a:rPr lang="en-US" altLang="zh-CN" sz="1600"/>
              <a:t>Patent US7239206</a:t>
            </a:r>
            <a:r>
              <a:rPr lang="zh-CN" altLang="en-US" sz="1600"/>
              <a:t>：</a:t>
            </a:r>
            <a:r>
              <a:rPr lang="en-US" altLang="zh-CN" sz="1600"/>
              <a:t>amp</a:t>
            </a:r>
            <a:r>
              <a:rPr lang="zh-CN" altLang="en-US" sz="1600"/>
              <a:t>内升压后，电容提供</a:t>
            </a:r>
            <a:r>
              <a:rPr lang="en-US" altLang="zh-CN" sz="1600"/>
              <a:t>0.5s</a:t>
            </a:r>
            <a:r>
              <a:rPr lang="zh-CN" altLang="en-US" sz="1600"/>
              <a:t>内</a:t>
            </a:r>
            <a:r>
              <a:rPr lang="en-US" altLang="zh-CN" sz="1600"/>
              <a:t>8</a:t>
            </a:r>
            <a:r>
              <a:rPr lang="zh-CN" altLang="en-US" sz="1600"/>
              <a:t>倍提高电流输出的补充；</a:t>
            </a:r>
            <a:r>
              <a:rPr lang="en-US" altLang="zh-CN" sz="1600"/>
              <a:t>20</a:t>
            </a:r>
            <a:r>
              <a:rPr lang="zh-CN" altLang="en-US" sz="1600"/>
              <a:t>个 </a:t>
            </a:r>
            <a:r>
              <a:rPr lang="en-US" altLang="zh-CN" sz="1600"/>
              <a:t>2.7V 300F </a:t>
            </a:r>
            <a:r>
              <a:rPr lang="zh-CN" altLang="en-US" sz="1600"/>
              <a:t>电容串联后形成 </a:t>
            </a:r>
            <a:r>
              <a:rPr lang="en-US" altLang="zh-CN" sz="1600"/>
              <a:t>54V 15F</a:t>
            </a:r>
            <a:endParaRPr lang="en-US" altLang="zh-CN" sz="1600"/>
          </a:p>
          <a:p>
            <a:pPr lvl="2"/>
            <a:r>
              <a:rPr lang="en-US" altLang="zh-CN" sz="1600">
                <a:hlinkClick r:id="rId6"/>
              </a:rPr>
              <a:t>https://patentimages.storage.googleapis.com/32/a3/09/c12c0e87d51668/US7239206.pdf</a:t>
            </a:r>
            <a:endParaRPr lang="en-US" altLang="zh-CN" sz="1600">
              <a:hlinkClick r:id="rId6"/>
            </a:endParaRPr>
          </a:p>
          <a:p>
            <a:pPr lvl="1"/>
            <a:r>
              <a:rPr lang="en-US" altLang="zh-CN" sz="1600"/>
              <a:t>Patent US11594955</a:t>
            </a:r>
            <a:r>
              <a:rPr lang="zh-CN" altLang="en-US" sz="1600"/>
              <a:t>：</a:t>
            </a:r>
            <a:r>
              <a:rPr lang="en-US" altLang="zh-CN" sz="1600"/>
              <a:t>amp</a:t>
            </a:r>
            <a:r>
              <a:rPr lang="zh-CN" altLang="en-US" sz="1600"/>
              <a:t>内声压后，电池提供（</a:t>
            </a:r>
            <a:r>
              <a:rPr lang="en-US" altLang="zh-CN" sz="1600"/>
              <a:t>0.2s, 0.5s, 1s</a:t>
            </a:r>
            <a:r>
              <a:rPr lang="zh-CN" altLang="en-US" sz="1600"/>
              <a:t>）</a:t>
            </a:r>
            <a:r>
              <a:rPr lang="en-US" altLang="zh-CN" sz="1600"/>
              <a:t>10</a:t>
            </a:r>
            <a:r>
              <a:rPr lang="zh-CN" altLang="en-US" sz="1600"/>
              <a:t>倍提高电流输出的补充，用户可以旋钮调节</a:t>
            </a:r>
            <a:r>
              <a:rPr lang="en-US" altLang="zh-CN" sz="1600"/>
              <a:t>1</a:t>
            </a:r>
            <a:r>
              <a:rPr lang="zh-CN" altLang="en-US" sz="1600"/>
              <a:t>-</a:t>
            </a:r>
            <a:r>
              <a:rPr lang="en-US" altLang="zh-CN" sz="1600"/>
              <a:t>10</a:t>
            </a:r>
            <a:r>
              <a:rPr lang="zh-CN" altLang="en-US" sz="1600"/>
              <a:t>级</a:t>
            </a:r>
            <a:endParaRPr lang="en-US" altLang="zh-CN" sz="1600"/>
          </a:p>
          <a:p>
            <a:pPr lvl="2"/>
            <a:r>
              <a:rPr lang="en-US" altLang="zh-CN" sz="1600">
                <a:hlinkClick r:id="rId7"/>
              </a:rPr>
              <a:t>https://patentimages.storage.googleapis.com/a0/d9/55/d4cf50e9bef24c/US11594955B2.pdf</a:t>
            </a:r>
            <a:endParaRPr lang="en-US" altLang="zh-CN" sz="1600">
              <a:hlinkClick r:id="rId7"/>
            </a:endParaRPr>
          </a:p>
          <a:p>
            <a:pPr lvl="1"/>
            <a:r>
              <a:rPr lang="en-US" altLang="zh-CN" sz="1600"/>
              <a:t>Patent WO2024020580 </a:t>
            </a:r>
            <a:r>
              <a:rPr lang="en-US" altLang="zh-CN" sz="1600">
                <a:hlinkClick r:id="rId8"/>
              </a:rPr>
              <a:t>https://patentimages.storage.googleapis.com/e8/a1/94/2bf3b438f01abd/WO2024020580A1.pdf</a:t>
            </a:r>
            <a:endParaRPr lang="en-US" altLang="zh-CN"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0" y="0"/>
            <a:ext cx="4011084" cy="473621"/>
          </a:xfrm>
        </p:spPr>
        <p:txBody>
          <a:bodyPr/>
          <a:p>
            <a:r>
              <a:rPr lang="en-US" altLang="zh-CN"/>
              <a:t>Trulli Bass50</a:t>
            </a:r>
            <a:endParaRPr lang="zh-CN" altLang="en-US"/>
          </a:p>
        </p:txBody>
      </p:sp>
      <p:sp>
        <p:nvSpPr>
          <p:cNvPr id="4" name="Text Placeholder 3"/>
          <p:cNvSpPr/>
          <p:nvPr>
            <p:ph type="body" sz="half" idx="2"/>
          </p:nvPr>
        </p:nvSpPr>
        <p:spPr>
          <a:xfrm>
            <a:off x="0" y="473587"/>
            <a:ext cx="6704260" cy="6384465"/>
          </a:xfrm>
        </p:spPr>
        <p:txBody>
          <a:bodyPr>
            <a:noAutofit/>
          </a:bodyPr>
          <a:p>
            <a:r>
              <a:rPr lang="en-US" altLang="zh-CN" sz="1200">
                <a:hlinkClick r:id="rId1"/>
              </a:rPr>
              <a:t>https://trulliaudio.com/pages/bass50</a:t>
            </a:r>
            <a:endParaRPr lang="en-US" altLang="zh-CN" sz="1200">
              <a:hlinkClick r:id="rId1"/>
            </a:endParaRPr>
          </a:p>
          <a:p>
            <a:r>
              <a:rPr lang="en-US" altLang="zh-CN" sz="1200"/>
              <a:t>$3899</a:t>
            </a:r>
            <a:endParaRPr lang="en-US" altLang="zh-CN" sz="1200"/>
          </a:p>
          <a:p>
            <a:r>
              <a:rPr lang="en-US" altLang="zh-CN" sz="1200"/>
              <a:t>No wires, no installations, no compromises.</a:t>
            </a:r>
            <a:endParaRPr lang="zh-CN" altLang="en-US" sz="1200"/>
          </a:p>
          <a:p>
            <a:r>
              <a:rPr lang="zh-CN" altLang="en-US" sz="1200"/>
              <a:t>A New Category of Sound. Most subwoofers are built for one specific use—home, studio, vehicle, or stage. The Trulli Bass50 was engineered to </a:t>
            </a:r>
            <a:r>
              <a:rPr lang="zh-CN" altLang="en-US" sz="1200" b="1">
                <a:solidFill>
                  <a:srgbClr val="7030A0"/>
                </a:solidFill>
              </a:rPr>
              <a:t>replace all of them</a:t>
            </a:r>
            <a:r>
              <a:rPr lang="zh-CN" altLang="en-US" sz="1200"/>
              <a:t>..</a:t>
            </a:r>
            <a:endParaRPr lang="zh-CN" altLang="en-US" sz="1200"/>
          </a:p>
          <a:p>
            <a:r>
              <a:rPr lang="en-US" altLang="zh-CN" sz="1200"/>
              <a:t>桦木多层胶合板</a:t>
            </a:r>
            <a:endParaRPr lang="en-US" altLang="zh-CN" sz="1200"/>
          </a:p>
          <a:p>
            <a:r>
              <a:rPr lang="en-US" altLang="zh-CN" sz="1200"/>
              <a:t>【减分】SKAA协议组网；还未支持CarPlay/AA</a:t>
            </a:r>
            <a:endParaRPr lang="en-US" altLang="zh-CN" sz="1200"/>
          </a:p>
          <a:p>
            <a:r>
              <a:rPr lang="en-US" altLang="zh-CN" sz="1200"/>
              <a:t>10英寸、2ohm、600W</a:t>
            </a:r>
            <a:endParaRPr lang="en-US" altLang="zh-CN" sz="1200"/>
          </a:p>
          <a:p>
            <a:r>
              <a:rPr lang="en-US" altLang="zh-CN" sz="1200"/>
              <a:t>1000W peak @122dB</a:t>
            </a:r>
            <a:endParaRPr lang="en-US" altLang="zh-CN" sz="1200"/>
          </a:p>
          <a:p>
            <a:r>
              <a:rPr lang="en-US" altLang="zh-CN" sz="1200"/>
              <a:t>【减分】20-225Hz</a:t>
            </a:r>
            <a:endParaRPr lang="en-US" altLang="zh-CN" sz="1200"/>
          </a:p>
          <a:p>
            <a:r>
              <a:rPr lang="en-US" altLang="zh-CN" sz="1200"/>
              <a:t>磷酸铁锂 7-10hr full volume；40hr low volume</a:t>
            </a:r>
            <a:endParaRPr lang="en-US" altLang="zh-CN" sz="1200"/>
          </a:p>
          <a:p>
            <a:r>
              <a:rPr lang="en-US" altLang="zh-CN" sz="1200"/>
              <a:t>51*43*20cm；16KG</a:t>
            </a:r>
            <a:endParaRPr lang="en-US" altLang="zh-CN" sz="1200"/>
          </a:p>
          <a:p>
            <a:r>
              <a:rPr lang="en-US" altLang="zh-CN" sz="1200"/>
              <a:t>正在开发underseat版本</a:t>
            </a:r>
            <a:endParaRPr lang="en-US" altLang="zh-CN" sz="1200"/>
          </a:p>
          <a:p>
            <a:r>
              <a:rPr lang="en-US" altLang="zh-CN" sz="1200"/>
              <a:t>will offer three models using the same thin 10-inch woofer at 200 to 400W or 300 to 500W, 2ohms, 20 to 400Hz. $1899 to $2299</a:t>
            </a:r>
            <a:endParaRPr lang="en-US" altLang="zh-CN" sz="1200"/>
          </a:p>
          <a:p>
            <a:endParaRPr lang="en-US" altLang="zh-CN" sz="1200"/>
          </a:p>
          <a:p>
            <a:r>
              <a:rPr lang="en-US" sz="1200"/>
              <a:t>宣传文章</a:t>
            </a:r>
            <a:endParaRPr lang="en-US" sz="1200"/>
          </a:p>
          <a:p>
            <a:r>
              <a:rPr lang="en-US" altLang="zh-CN" sz="1200">
                <a:hlinkClick r:id="rId2"/>
              </a:rPr>
              <a:t>https://audioxpress.com/news/trulli-audio-introduces-bass50-world-s-first-battery-powered-thin-subwoofer</a:t>
            </a:r>
            <a:endParaRPr lang="en-US" altLang="zh-CN" sz="1200"/>
          </a:p>
          <a:p>
            <a:r>
              <a:rPr lang="zh-CN" altLang="en-US" sz="1200">
                <a:hlinkClick r:id="rId3"/>
              </a:rPr>
              <a:t>https://stupiddope.com/2025/08/trulli-audios-bass50-subwoofer-redefines-wireless-bass-no-installation-required/</a:t>
            </a:r>
            <a:endParaRPr lang="zh-CN" altLang="en-US" sz="1200">
              <a:hlinkClick r:id="rId3"/>
            </a:endParaRPr>
          </a:p>
          <a:p>
            <a:r>
              <a:rPr lang="zh-CN" altLang="en-US" sz="1200">
                <a:hlinkClick r:id="rId4"/>
              </a:rPr>
              <a:t>https://www.edmtunes.com/2025/09/we-tested-trullis-bass50-subwoofer-we-love-it/</a:t>
            </a:r>
            <a:endParaRPr lang="zh-CN" altLang="en-US" sz="1200"/>
          </a:p>
          <a:p>
            <a:r>
              <a:rPr lang="zh-CN" altLang="en-US" sz="1200">
                <a:hlinkClick r:id="rId5"/>
              </a:rPr>
              <a:t>https://www.ceoutlook.com/2024/06/12/trulli-wireless-subwoofer-to-ship-sept/</a:t>
            </a:r>
            <a:endParaRPr lang="zh-CN" altLang="en-US" sz="1200"/>
          </a:p>
          <a:p>
            <a:endParaRPr lang="zh-CN" altLang="en-US" sz="1200"/>
          </a:p>
        </p:txBody>
      </p:sp>
      <p:pic>
        <p:nvPicPr>
          <p:cNvPr id="5" name="Picture 4" descr="2025-10-15 20:43:27.943000"/>
          <p:cNvPicPr>
            <a:picLocks noChangeAspect="1"/>
          </p:cNvPicPr>
          <p:nvPr/>
        </p:nvPicPr>
        <p:blipFill>
          <a:blip r:embed="rId6"/>
          <a:stretch>
            <a:fillRect/>
          </a:stretch>
        </p:blipFill>
        <p:spPr>
          <a:xfrm>
            <a:off x="6704278" y="515011"/>
            <a:ext cx="3559810" cy="2002155"/>
          </a:xfrm>
          <a:prstGeom prst="rect">
            <a:avLst/>
          </a:prstGeom>
        </p:spPr>
      </p:pic>
      <p:pic>
        <p:nvPicPr>
          <p:cNvPr id="6" name="Picture 5" descr="2025-10-15 21:27:46.883000"/>
          <p:cNvPicPr>
            <a:picLocks noChangeAspect="1"/>
          </p:cNvPicPr>
          <p:nvPr/>
        </p:nvPicPr>
        <p:blipFill>
          <a:blip r:embed="rId7"/>
          <a:stretch>
            <a:fillRect/>
          </a:stretch>
        </p:blipFill>
        <p:spPr>
          <a:xfrm>
            <a:off x="6704278" y="3461411"/>
            <a:ext cx="5175250" cy="2881630"/>
          </a:xfrm>
          <a:prstGeom prst="rect">
            <a:avLst/>
          </a:prstGeom>
        </p:spPr>
      </p:pic>
      <p:pic>
        <p:nvPicPr>
          <p:cNvPr id="7" name="Picture 6" descr="2025-10-15 21:27:46.932000"/>
          <p:cNvPicPr>
            <a:picLocks noChangeAspect="1"/>
          </p:cNvPicPr>
          <p:nvPr/>
        </p:nvPicPr>
        <p:blipFill>
          <a:blip r:embed="rId8"/>
          <a:stretch>
            <a:fillRect/>
          </a:stretch>
        </p:blipFill>
        <p:spPr>
          <a:xfrm>
            <a:off x="9350323" y="2052981"/>
            <a:ext cx="2841625" cy="12503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25-10-15 21:28:36.481000"/>
          <p:cNvPicPr>
            <a:picLocks noChangeAspect="1"/>
          </p:cNvPicPr>
          <p:nvPr/>
        </p:nvPicPr>
        <p:blipFill>
          <a:blip r:embed="rId1"/>
          <a:stretch>
            <a:fillRect/>
          </a:stretch>
        </p:blipFill>
        <p:spPr>
          <a:xfrm>
            <a:off x="7165975" y="3550920"/>
            <a:ext cx="3502025" cy="2334895"/>
          </a:xfrm>
          <a:prstGeom prst="rect">
            <a:avLst/>
          </a:prstGeom>
        </p:spPr>
      </p:pic>
      <p:pic>
        <p:nvPicPr>
          <p:cNvPr id="7" name="Picture 6" descr="2025-10-15 21:30:28.242000"/>
          <p:cNvPicPr>
            <a:picLocks noChangeAspect="1"/>
          </p:cNvPicPr>
          <p:nvPr/>
        </p:nvPicPr>
        <p:blipFill>
          <a:blip r:embed="rId2"/>
          <a:stretch>
            <a:fillRect/>
          </a:stretch>
        </p:blipFill>
        <p:spPr>
          <a:xfrm>
            <a:off x="6262370" y="703580"/>
            <a:ext cx="4405630" cy="2315210"/>
          </a:xfrm>
          <a:prstGeom prst="rect">
            <a:avLst/>
          </a:prstGeom>
        </p:spPr>
      </p:pic>
      <p:pic>
        <p:nvPicPr>
          <p:cNvPr id="8" name="Picture 7" descr="2025-10-15 21:30:28.308000"/>
          <p:cNvPicPr>
            <a:picLocks noChangeAspect="1"/>
          </p:cNvPicPr>
          <p:nvPr/>
        </p:nvPicPr>
        <p:blipFill>
          <a:blip r:embed="rId3"/>
          <a:stretch>
            <a:fillRect/>
          </a:stretch>
        </p:blipFill>
        <p:spPr>
          <a:xfrm>
            <a:off x="1689735" y="647065"/>
            <a:ext cx="4869180" cy="2371725"/>
          </a:xfrm>
          <a:prstGeom prst="rect">
            <a:avLst/>
          </a:prstGeom>
        </p:spPr>
      </p:pic>
      <p:pic>
        <p:nvPicPr>
          <p:cNvPr id="9" name="Picture 8" descr="2025-10-15 21:30:28.356000"/>
          <p:cNvPicPr>
            <a:picLocks noChangeAspect="1"/>
          </p:cNvPicPr>
          <p:nvPr/>
        </p:nvPicPr>
        <p:blipFill>
          <a:blip r:embed="rId4"/>
          <a:stretch>
            <a:fillRect/>
          </a:stretch>
        </p:blipFill>
        <p:spPr>
          <a:xfrm>
            <a:off x="1689735" y="3613785"/>
            <a:ext cx="5321300" cy="220853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JBL BassPro Go</a:t>
            </a:r>
            <a:endParaRPr lang="zh-CN" altLang="en-US"/>
          </a:p>
        </p:txBody>
      </p:sp>
      <p:sp>
        <p:nvSpPr>
          <p:cNvPr id="4" name="文本占位符 3"/>
          <p:cNvSpPr/>
          <p:nvPr>
            <p:ph type="body" sz="half" idx="2"/>
          </p:nvPr>
        </p:nvSpPr>
        <p:spPr/>
        <p:txBody>
          <a:bodyPr>
            <a:normAutofit lnSpcReduction="10000"/>
          </a:bodyPr>
          <a:p>
            <a:r>
              <a:rPr lang="en-US" altLang="zh-CN">
                <a:hlinkClick r:id="rId1"/>
              </a:rPr>
              <a:t>https://www.crutchfield.com/p_109BASPROG/JBL</a:t>
            </a:r>
            <a:r>
              <a:rPr lang="zh-CN" altLang="en-US">
                <a:hlinkClick r:id="rId1"/>
              </a:rPr>
              <a:t>-</a:t>
            </a:r>
            <a:r>
              <a:rPr lang="en-US" altLang="zh-CN">
                <a:hlinkClick r:id="rId1"/>
              </a:rPr>
              <a:t>BassPro</a:t>
            </a:r>
            <a:r>
              <a:rPr lang="zh-CN" altLang="en-US">
                <a:hlinkClick r:id="rId1"/>
              </a:rPr>
              <a:t>-</a:t>
            </a:r>
            <a:r>
              <a:rPr lang="en-US" altLang="zh-CN">
                <a:hlinkClick r:id="rId1"/>
              </a:rPr>
              <a:t>Go.html</a:t>
            </a:r>
            <a:endParaRPr lang="en-US" altLang="zh-CN">
              <a:hlinkClick r:id="rId1"/>
            </a:endParaRPr>
          </a:p>
          <a:p>
            <a:r>
              <a:rPr lang="en-US" altLang="zh-CN">
                <a:hlinkClick r:id="rId2"/>
              </a:rPr>
              <a:t>https://www.amazon.com/JBL</a:t>
            </a:r>
            <a:r>
              <a:rPr lang="zh-CN" altLang="en-US">
                <a:hlinkClick r:id="rId2"/>
              </a:rPr>
              <a:t>-</a:t>
            </a:r>
            <a:r>
              <a:rPr lang="en-US" altLang="zh-CN">
                <a:hlinkClick r:id="rId2"/>
              </a:rPr>
              <a:t>BassPro</a:t>
            </a:r>
            <a:r>
              <a:rPr lang="zh-CN" altLang="en-US">
                <a:hlinkClick r:id="rId2"/>
              </a:rPr>
              <a:t>-</a:t>
            </a:r>
            <a:r>
              <a:rPr lang="en-US" altLang="zh-CN">
                <a:hlinkClick r:id="rId2"/>
              </a:rPr>
              <a:t>Vehicle</a:t>
            </a:r>
            <a:r>
              <a:rPr lang="zh-CN" altLang="en-US">
                <a:hlinkClick r:id="rId2"/>
              </a:rPr>
              <a:t>-</a:t>
            </a:r>
            <a:r>
              <a:rPr lang="en-US" altLang="zh-CN">
                <a:hlinkClick r:id="rId2"/>
              </a:rPr>
              <a:t>subwoofer</a:t>
            </a:r>
            <a:r>
              <a:rPr lang="zh-CN" altLang="en-US">
                <a:hlinkClick r:id="rId2"/>
              </a:rPr>
              <a:t>-</a:t>
            </a:r>
            <a:r>
              <a:rPr lang="en-US" altLang="zh-CN">
                <a:hlinkClick r:id="rId2"/>
              </a:rPr>
              <a:t>Full</a:t>
            </a:r>
            <a:r>
              <a:rPr lang="zh-CN" altLang="en-US">
                <a:hlinkClick r:id="rId2"/>
              </a:rPr>
              <a:t>-</a:t>
            </a:r>
            <a:r>
              <a:rPr lang="en-US" altLang="zh-CN">
                <a:hlinkClick r:id="rId2"/>
              </a:rPr>
              <a:t>Range/dp/B08XWVZSWR/</a:t>
            </a:r>
            <a:endParaRPr lang="en-US" altLang="zh-CN">
              <a:hlinkClick r:id="rId2"/>
            </a:endParaRPr>
          </a:p>
          <a:p>
            <a:r>
              <a:rPr lang="en-US" altLang="zh-CN"/>
              <a:t>$470</a:t>
            </a:r>
            <a:endParaRPr lang="zh-CN" altLang="en-US"/>
          </a:p>
          <a:p>
            <a:r>
              <a:rPr lang="zh-CN" altLang="en-US"/>
              <a:t>多用途概念受欢迎，红点奖&amp;</a:t>
            </a:r>
            <a:r>
              <a:rPr lang="en-US" altLang="zh-CN"/>
              <a:t>IF</a:t>
            </a:r>
            <a:r>
              <a:rPr lang="zh-CN" altLang="en-US"/>
              <a:t>奖</a:t>
            </a:r>
            <a:endParaRPr lang="zh-CN" altLang="en-US"/>
          </a:p>
          <a:p>
            <a:r>
              <a:rPr lang="zh-CN" altLang="en-US"/>
              <a:t>需要在车上单独钻孔螺接支架、需要接供电和信号线</a:t>
            </a:r>
            <a:endParaRPr lang="zh-CN" altLang="en-US"/>
          </a:p>
          <a:p>
            <a:r>
              <a:rPr lang="zh-CN" altLang="en-US"/>
              <a:t>抱怨：缺少家充；贵；连接不稳定；用到第二部车需要另外</a:t>
            </a:r>
            <a:r>
              <a:rPr lang="en-US" altLang="zh-CN"/>
              <a:t>$110</a:t>
            </a:r>
            <a:r>
              <a:rPr lang="zh-CN" altLang="en-US"/>
              <a:t>支架套件；</a:t>
            </a:r>
            <a:endParaRPr lang="zh-CN" altLang="en-US"/>
          </a:p>
          <a:p>
            <a:r>
              <a:rPr lang="en-US" altLang="zh-CN"/>
              <a:t>Crutchfield/Amazon</a:t>
            </a:r>
            <a:r>
              <a:rPr lang="zh-CN" altLang="en-US"/>
              <a:t>缺货，可能在逐渐淡出市场</a:t>
            </a:r>
            <a:endParaRPr lang="zh-CN" altLang="en-US"/>
          </a:p>
          <a:p>
            <a:endParaRPr lang="zh-CN" altLang="en-US"/>
          </a:p>
          <a:p>
            <a:endParaRPr lang="zh-CN" altLang="en-US"/>
          </a:p>
          <a:p>
            <a:r>
              <a:rPr lang="zh-CN" altLang="en-US"/>
              <a:t>买家评论</a:t>
            </a:r>
            <a:endParaRPr lang="zh-CN" altLang="en-US"/>
          </a:p>
          <a:p>
            <a:r>
              <a:rPr lang="en-US" altLang="zh-CN">
                <a:hlinkClick r:id="rId1"/>
              </a:rPr>
              <a:t>https://www.crutchfield.com/p_109BASPROG/JBL</a:t>
            </a:r>
            <a:r>
              <a:rPr lang="zh-CN" altLang="en-US">
                <a:hlinkClick r:id="rId1"/>
              </a:rPr>
              <a:t>-</a:t>
            </a:r>
            <a:r>
              <a:rPr lang="en-US" altLang="zh-CN">
                <a:hlinkClick r:id="rId1"/>
              </a:rPr>
              <a:t>BassPro</a:t>
            </a:r>
            <a:r>
              <a:rPr lang="zh-CN" altLang="en-US">
                <a:hlinkClick r:id="rId1"/>
              </a:rPr>
              <a:t>-</a:t>
            </a:r>
            <a:r>
              <a:rPr lang="en-US" altLang="zh-CN">
                <a:hlinkClick r:id="rId1"/>
              </a:rPr>
              <a:t>Go.html</a:t>
            </a:r>
            <a:endParaRPr lang="en-US" altLang="zh-CN">
              <a:hlinkClick r:id="rId1"/>
            </a:endParaRPr>
          </a:p>
          <a:p>
            <a:endParaRPr lang="zh-CN" altLang="en-US"/>
          </a:p>
        </p:txBody>
      </p:sp>
      <p:pic>
        <p:nvPicPr>
          <p:cNvPr id="5" name="图片 4" descr="post_object_image_4034065281"/>
          <p:cNvPicPr>
            <a:picLocks noChangeAspect="1"/>
          </p:cNvPicPr>
          <p:nvPr/>
        </p:nvPicPr>
        <p:blipFill>
          <a:blip r:embed="rId3"/>
          <a:stretch>
            <a:fillRect/>
          </a:stretch>
        </p:blipFill>
        <p:spPr>
          <a:xfrm>
            <a:off x="4989526" y="273034"/>
            <a:ext cx="4138578" cy="2518867"/>
          </a:xfrm>
          <a:prstGeom prst="rect">
            <a:avLst/>
          </a:prstGeom>
        </p:spPr>
      </p:pic>
      <p:pic>
        <p:nvPicPr>
          <p:cNvPr id="6" name="图片 5" descr="post_object_image_129989694"/>
          <p:cNvPicPr>
            <a:picLocks noChangeAspect="1"/>
          </p:cNvPicPr>
          <p:nvPr/>
        </p:nvPicPr>
        <p:blipFill>
          <a:blip r:embed="rId4"/>
          <a:stretch>
            <a:fillRect/>
          </a:stretch>
        </p:blipFill>
        <p:spPr>
          <a:xfrm>
            <a:off x="7814293" y="2986093"/>
            <a:ext cx="2610945" cy="1589102"/>
          </a:xfrm>
          <a:prstGeom prst="rect">
            <a:avLst/>
          </a:prstGeom>
        </p:spPr>
      </p:pic>
      <p:pic>
        <p:nvPicPr>
          <p:cNvPr id="7" name="图片 6" descr="post_object_image_2017935910"/>
          <p:cNvPicPr>
            <a:picLocks noChangeAspect="1"/>
          </p:cNvPicPr>
          <p:nvPr/>
        </p:nvPicPr>
        <p:blipFill>
          <a:blip r:embed="rId5"/>
          <a:srcRect l="19481" t="26817" r="20699" b="17891"/>
          <a:stretch>
            <a:fillRect/>
          </a:stretch>
        </p:blipFill>
        <p:spPr>
          <a:xfrm>
            <a:off x="4989526" y="2986093"/>
            <a:ext cx="2824707" cy="15890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Why the US </a:t>
            </a:r>
            <a:r>
              <a:rPr lang="en-US" altLang="zh-CN" sz="3600">
                <a:solidFill>
                  <a:schemeClr val="tx1"/>
                </a:solidFill>
                <a:latin typeface="微软雅黑" charset="0"/>
                <a:ea typeface="微软雅黑" charset="0"/>
              </a:rPr>
              <a:t>Car</a:t>
            </a:r>
            <a:r>
              <a:rPr lang="en-US" altLang="zh-CN" sz="3600"/>
              <a:t> Aftermarket?</a:t>
            </a:r>
            <a:endParaRPr lang="en-US" altLang="zh-CN" sz="3600"/>
          </a:p>
        </p:txBody>
      </p:sp>
      <p:sp>
        <p:nvSpPr>
          <p:cNvPr id="3" name="内容占位符 2"/>
          <p:cNvSpPr>
            <a:spLocks noGrp="1"/>
          </p:cNvSpPr>
          <p:nvPr>
            <p:ph idx="1"/>
          </p:nvPr>
        </p:nvSpPr>
        <p:spPr/>
        <p:txBody>
          <a:bodyPr/>
          <a:p>
            <a:r>
              <a:rPr lang="en-US" altLang="zh-CN"/>
              <a:t>It's a massive, stable, and growing market that perfectly aligns with our capabilities and strategic goals.</a:t>
            </a:r>
            <a:endParaRPr lang="en-US" altLang="zh-CN"/>
          </a:p>
          <a:p>
            <a:r>
              <a:rPr lang="en-US" altLang="zh-CN"/>
              <a:t>Market Size: </a:t>
            </a:r>
            <a:r>
              <a:rPr lang="en-US" altLang="zh-CN" b="1">
                <a:solidFill>
                  <a:srgbClr val="7030A0"/>
                </a:solidFill>
              </a:rPr>
              <a:t>~$400 Billion</a:t>
            </a:r>
            <a:r>
              <a:rPr lang="en-US" altLang="zh-CN"/>
              <a:t> for the light-duty vehicle aftermarket</a:t>
            </a:r>
            <a:endParaRPr lang="en-US" altLang="zh-CN"/>
          </a:p>
          <a:p>
            <a:r>
              <a:rPr lang="en-US" altLang="zh-CN"/>
              <a:t>Key Driver: Record-high average vehicle age of </a:t>
            </a:r>
            <a:r>
              <a:rPr lang="en-US" altLang="zh-CN" b="1">
                <a:solidFill>
                  <a:srgbClr val="7030A0"/>
                </a:solidFill>
              </a:rPr>
              <a:t>12.8 years</a:t>
            </a:r>
            <a:endParaRPr lang="en-US" altLang="zh-CN" b="1">
              <a:solidFill>
                <a:srgbClr val="7030A0"/>
              </a:solidFill>
            </a:endParaRPr>
          </a:p>
          <a:p>
            <a:r>
              <a:rPr lang="en-US" altLang="zh-CN"/>
              <a:t>The '</a:t>
            </a:r>
            <a:r>
              <a:rPr lang="en-US" altLang="zh-CN" b="1">
                <a:solidFill>
                  <a:srgbClr val="7030A0"/>
                </a:solidFill>
              </a:rPr>
              <a:t>Sweet Spot</a:t>
            </a:r>
            <a:r>
              <a:rPr lang="en-US" altLang="zh-CN"/>
              <a:t>': This creates a huge population of vehicles outside of factory warranty, whose owners are prime candidates for repair, maintenance, and high-value upgrades.</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JBL BassPro Micro</a:t>
            </a:r>
            <a:endParaRPr lang="zh-CN" altLang="en-US"/>
          </a:p>
        </p:txBody>
      </p:sp>
      <p:sp>
        <p:nvSpPr>
          <p:cNvPr id="4" name="文本占位符 3"/>
          <p:cNvSpPr/>
          <p:nvPr>
            <p:ph type="body" sz="half" idx="2"/>
          </p:nvPr>
        </p:nvSpPr>
        <p:spPr/>
        <p:txBody>
          <a:bodyPr/>
          <a:p>
            <a:r>
              <a:rPr lang="en-US" altLang="zh-CN">
                <a:hlinkClick r:id="rId1"/>
              </a:rPr>
              <a:t>https://www.crutchfield.com/S</a:t>
            </a:r>
            <a:r>
              <a:rPr lang="zh-CN" altLang="en-US">
                <a:hlinkClick r:id="rId1"/>
              </a:rPr>
              <a:t>-</a:t>
            </a:r>
            <a:r>
              <a:rPr lang="en-US" altLang="zh-CN">
                <a:hlinkClick r:id="rId1"/>
              </a:rPr>
              <a:t>CwR19Russ1p/p_109BASPROM/JBL</a:t>
            </a:r>
            <a:r>
              <a:rPr lang="zh-CN" altLang="en-US">
                <a:hlinkClick r:id="rId1"/>
              </a:rPr>
              <a:t>-</a:t>
            </a:r>
            <a:r>
              <a:rPr lang="en-US" altLang="zh-CN">
                <a:hlinkClick r:id="rId1"/>
              </a:rPr>
              <a:t>BassPro</a:t>
            </a:r>
            <a:r>
              <a:rPr lang="zh-CN" altLang="en-US">
                <a:hlinkClick r:id="rId1"/>
              </a:rPr>
              <a:t>-</a:t>
            </a:r>
            <a:r>
              <a:rPr lang="en-US" altLang="zh-CN">
                <a:hlinkClick r:id="rId1"/>
              </a:rPr>
              <a:t>Micro.html</a:t>
            </a:r>
            <a:endParaRPr lang="en-US" altLang="zh-CN">
              <a:hlinkClick r:id="rId1"/>
            </a:endParaRPr>
          </a:p>
          <a:p>
            <a:endParaRPr lang="zh-CN" altLang="en-US"/>
          </a:p>
          <a:p>
            <a:r>
              <a:rPr lang="zh-CN" altLang="en-US"/>
              <a:t>比</a:t>
            </a:r>
            <a:r>
              <a:rPr lang="en-US" altLang="zh-CN"/>
              <a:t>BassPro Go</a:t>
            </a:r>
            <a:r>
              <a:rPr lang="zh-CN" altLang="en-US"/>
              <a:t>早发布一年</a:t>
            </a:r>
            <a:endParaRPr lang="zh-CN" altLang="en-US"/>
          </a:p>
          <a:p>
            <a:r>
              <a:rPr lang="zh-CN" altLang="en-US"/>
              <a:t>用户评价不错，但是</a:t>
            </a:r>
            <a:r>
              <a:rPr lang="en-US" altLang="zh-CN"/>
              <a:t>2022</a:t>
            </a:r>
            <a:r>
              <a:rPr lang="zh-CN" altLang="en-US"/>
              <a:t>年后还是停产了，重点反馈低频弱</a:t>
            </a:r>
            <a:endParaRPr lang="zh-CN" altLang="en-US"/>
          </a:p>
        </p:txBody>
      </p:sp>
      <p:pic>
        <p:nvPicPr>
          <p:cNvPr id="5" name="图片 4" descr="post_object_image_1351308865"/>
          <p:cNvPicPr>
            <a:picLocks noChangeAspect="1"/>
          </p:cNvPicPr>
          <p:nvPr/>
        </p:nvPicPr>
        <p:blipFill>
          <a:blip r:embed="rId2"/>
          <a:srcRect l="24555" r="25163"/>
          <a:stretch>
            <a:fillRect/>
          </a:stretch>
        </p:blipFill>
        <p:spPr>
          <a:xfrm>
            <a:off x="6184535" y="273034"/>
            <a:ext cx="3958825" cy="4791917"/>
          </a:xfrm>
          <a:prstGeom prst="rect">
            <a:avLst/>
          </a:prstGeom>
        </p:spPr>
      </p:pic>
      <p:pic>
        <p:nvPicPr>
          <p:cNvPr id="6" name="图片 5" descr="post_object_image_3996430866"/>
          <p:cNvPicPr>
            <a:picLocks noChangeAspect="1"/>
          </p:cNvPicPr>
          <p:nvPr/>
        </p:nvPicPr>
        <p:blipFill>
          <a:blip r:embed="rId3"/>
          <a:stretch>
            <a:fillRect/>
          </a:stretch>
        </p:blipFill>
        <p:spPr>
          <a:xfrm>
            <a:off x="1981221" y="3753107"/>
            <a:ext cx="4460585" cy="27148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184" y="523097"/>
            <a:ext cx="10515600" cy="598166"/>
          </a:xfrm>
        </p:spPr>
        <p:txBody>
          <a:bodyPr/>
          <a:p>
            <a:r>
              <a:rPr lang="en-US" altLang="zh-CN" sz="3600"/>
              <a:t>Should we do this? Business Model Canvas</a:t>
            </a:r>
            <a:endParaRPr lang="zh-CN" altLang="en-US" sz="3600"/>
          </a:p>
        </p:txBody>
      </p:sp>
      <p:graphicFrame>
        <p:nvGraphicFramePr>
          <p:cNvPr id="4" name="内容占位符 3"/>
          <p:cNvGraphicFramePr/>
          <p:nvPr>
            <p:ph idx="1"/>
          </p:nvPr>
        </p:nvGraphicFramePr>
        <p:xfrm>
          <a:off x="838195" y="1191254"/>
          <a:ext cx="10515600" cy="4984115"/>
        </p:xfrm>
        <a:graphic>
          <a:graphicData uri="http://schemas.openxmlformats.org/drawingml/2006/table">
            <a:tbl>
              <a:tblPr firstRow="1" bandRow="1">
                <a:tableStyleId>{5940675A-B579-460E-94D1-54222C63F5DA}</a:tableStyleId>
              </a:tblPr>
              <a:tblGrid>
                <a:gridCol w="2103120"/>
                <a:gridCol w="2103120"/>
                <a:gridCol w="1051560"/>
                <a:gridCol w="1051560"/>
                <a:gridCol w="2103120"/>
                <a:gridCol w="2103120"/>
              </a:tblGrid>
              <a:tr h="1604010">
                <a:tc rowSpan="2">
                  <a:txBody>
                    <a:bodyPr/>
                    <a:p>
                      <a:pPr algn="l">
                        <a:buNone/>
                      </a:pPr>
                      <a:r>
                        <a:rPr lang="en-US" altLang="zh-CN" sz="1200"/>
                        <a:t>Key Partners</a:t>
                      </a:r>
                      <a:endParaRPr lang="en-US" altLang="zh-CN" sz="1200"/>
                    </a:p>
                    <a:p>
                      <a:pPr algn="l">
                        <a:buNone/>
                      </a:pPr>
                      <a:endParaRPr lang="zh-CN" altLang="en-US" sz="1200"/>
                    </a:p>
                    <a:p>
                      <a:pPr marL="171450" indent="-171450" algn="l">
                        <a:buFont typeface="Arial" panose="020B0604020202020204" pitchFamily="34" charset="0"/>
                        <a:buChar char="•"/>
                      </a:pPr>
                      <a:endParaRPr lang="zh-CN" altLang="en-US" sz="12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l">
                        <a:buNone/>
                      </a:pPr>
                      <a:r>
                        <a:rPr lang="en-US" altLang="zh-CN" sz="1200"/>
                        <a:t>Key Activities</a:t>
                      </a:r>
                      <a:endParaRPr lang="en-US" altLang="zh-CN" sz="1200"/>
                    </a:p>
                    <a:p>
                      <a:pPr algn="l">
                        <a:buNone/>
                      </a:pPr>
                      <a:endParaRPr lang="zh-CN" altLang="en-US" sz="1200"/>
                    </a:p>
                    <a:p>
                      <a:pPr marL="171450" indent="-171450" algn="l">
                        <a:buFont typeface="Arial" panose="020B0604020202020204" pitchFamily="34" charset="0"/>
                        <a:buChar char="•"/>
                      </a:pPr>
                      <a:endParaRPr lang="zh-CN" altLang="en-US" sz="12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gridSpan="2">
                  <a:txBody>
                    <a:bodyPr/>
                    <a:p>
                      <a:pPr algn="l">
                        <a:buNone/>
                      </a:pPr>
                      <a:r>
                        <a:rPr lang="en-US" altLang="zh-CN" sz="1200"/>
                        <a:t>Value Propositions</a:t>
                      </a:r>
                      <a:endParaRPr lang="en-US" altLang="zh-CN" sz="1200"/>
                    </a:p>
                    <a:p>
                      <a:pPr algn="l">
                        <a:buNone/>
                      </a:pPr>
                      <a:endParaRPr lang="zh-CN" altLang="en-US" sz="1200"/>
                    </a:p>
                    <a:p>
                      <a:pPr marL="171450" indent="-171450" algn="l">
                        <a:buFont typeface="Arial" panose="020B0604020202020204" pitchFamily="34" charset="0"/>
                        <a:buChar char="•"/>
                      </a:pPr>
                      <a:endParaRPr lang="zh-CN" altLang="en-US" sz="12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h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l">
                        <a:buNone/>
                      </a:pPr>
                      <a:r>
                        <a:rPr lang="en-US" altLang="zh-CN" sz="1200"/>
                        <a:t>Customer Relationships</a:t>
                      </a:r>
                      <a:endParaRPr lang="en-US" altLang="zh-CN" sz="1200"/>
                    </a:p>
                    <a:p>
                      <a:pPr algn="l">
                        <a:buNone/>
                      </a:pPr>
                      <a:endParaRPr lang="zh-CN" altLang="en-US" sz="1200"/>
                    </a:p>
                    <a:p>
                      <a:pPr marL="171450" indent="-171450" algn="l">
                        <a:buFont typeface="Arial" panose="020B0604020202020204" pitchFamily="34" charset="0"/>
                        <a:buChar char="•"/>
                      </a:pPr>
                      <a:r>
                        <a:rPr lang="zh-CN" altLang="en-US" sz="1200"/>
                        <a:t>强调</a:t>
                      </a:r>
                      <a:r>
                        <a:rPr lang="en-US" altLang="zh-CN" sz="1200"/>
                        <a:t>DIY</a:t>
                      </a:r>
                      <a:r>
                        <a:rPr lang="zh-CN" altLang="en-US" sz="1200"/>
                        <a:t>支持：</a:t>
                      </a:r>
                      <a:r>
                        <a:rPr lang="en-US" altLang="zh-CN" sz="1200"/>
                        <a:t>QR/PDF/TT/IG/reddit/FB/</a:t>
                      </a:r>
                      <a:r>
                        <a:rPr lang="zh-CN" altLang="en-US" sz="1200"/>
                        <a:t>整合</a:t>
                      </a:r>
                      <a:r>
                        <a:rPr lang="en-US" altLang="zh-CN" sz="1200"/>
                        <a:t>CRM</a:t>
                      </a:r>
                      <a:endParaRPr lang="en-US" altLang="zh-CN" sz="1200"/>
                    </a:p>
                    <a:p>
                      <a:pPr marL="171450" indent="-171450" algn="l">
                        <a:buFont typeface="Arial" panose="020B0604020202020204" pitchFamily="34" charset="0"/>
                        <a:buChar char="•"/>
                      </a:pPr>
                      <a:endParaRPr lang="zh-CN" altLang="en-US" sz="12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rowSpan="2">
                  <a:txBody>
                    <a:bodyPr/>
                    <a:p>
                      <a:pPr algn="l">
                        <a:buNone/>
                      </a:pPr>
                      <a:r>
                        <a:rPr lang="en-US" altLang="zh-CN" sz="1200"/>
                        <a:t>Customer Segments</a:t>
                      </a:r>
                      <a:endParaRPr lang="en-US" altLang="zh-CN" sz="1200"/>
                    </a:p>
                    <a:p>
                      <a:pPr algn="l">
                        <a:buNone/>
                      </a:pPr>
                      <a:endParaRPr lang="zh-CN" altLang="en-US" sz="1200"/>
                    </a:p>
                    <a:p>
                      <a:pPr algn="l">
                        <a:buNone/>
                      </a:pPr>
                      <a:endParaRPr lang="zh-CN" altLang="en-US" sz="1200"/>
                    </a:p>
                    <a:p>
                      <a:pPr marL="171450" indent="-171450" algn="l">
                        <a:buFont typeface="Arial" panose="020B0604020202020204" pitchFamily="34" charset="0"/>
                        <a:buChar char="•"/>
                      </a:pPr>
                      <a:endParaRPr lang="zh-CN" altLang="en-US" sz="12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1776095">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l">
                        <a:buNone/>
                      </a:pPr>
                      <a:r>
                        <a:rPr lang="en-US" altLang="zh-CN" sz="1200"/>
                        <a:t>Key Resources</a:t>
                      </a:r>
                      <a:endParaRPr lang="en-US" altLang="zh-CN" sz="1200"/>
                    </a:p>
                    <a:p>
                      <a:pPr algn="l">
                        <a:buNone/>
                      </a:pPr>
                      <a:endParaRPr lang="zh-CN" altLang="en-US" sz="1200"/>
                    </a:p>
                    <a:p>
                      <a:pPr marL="171450" indent="-171450" algn="l">
                        <a:buFont typeface="Arial" panose="020B0604020202020204" pitchFamily="34" charset="0"/>
                        <a:buChar char="•"/>
                      </a:pPr>
                      <a:r>
                        <a:rPr lang="zh-CN" altLang="en-US" sz="1200"/>
                        <a:t>声学、</a:t>
                      </a:r>
                      <a:r>
                        <a:rPr lang="en-US" altLang="zh-CN" sz="1200"/>
                        <a:t>DSP/AI R</a:t>
                      </a:r>
                      <a:r>
                        <a:rPr lang="zh-CN" altLang="en-US" sz="1200"/>
                        <a:t>&amp;</a:t>
                      </a:r>
                      <a:r>
                        <a:rPr lang="en-US" altLang="zh-CN" sz="1200"/>
                        <a:t>D</a:t>
                      </a:r>
                      <a:r>
                        <a:rPr lang="zh-CN" altLang="en-US" sz="1200"/>
                        <a:t>能力</a:t>
                      </a:r>
                      <a:endParaRPr lang="zh-CN" altLang="en-US" sz="1200"/>
                    </a:p>
                    <a:p>
                      <a:pPr marL="171450" indent="-171450" algn="l">
                        <a:buFont typeface="Arial" panose="020B0604020202020204" pitchFamily="34" charset="0"/>
                        <a:buChar char="•"/>
                      </a:pPr>
                      <a:r>
                        <a:rPr lang="zh-CN" altLang="en-US" sz="1200"/>
                        <a:t>重点分零件制造</a:t>
                      </a:r>
                      <a:endParaRPr lang="zh-CN" altLang="en-US" sz="12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gridSpan="2">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h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l">
                        <a:buNone/>
                      </a:pPr>
                      <a:r>
                        <a:rPr lang="en-US" altLang="zh-CN" sz="1200"/>
                        <a:t>Channels</a:t>
                      </a:r>
                      <a:endParaRPr lang="en-US" altLang="zh-CN" sz="1200"/>
                    </a:p>
                    <a:p>
                      <a:pPr algn="l">
                        <a:buNone/>
                      </a:pPr>
                      <a:endParaRPr lang="zh-CN" altLang="en-US" sz="1200"/>
                    </a:p>
                    <a:p>
                      <a:pPr marL="171450" indent="-171450" algn="l">
                        <a:buFont typeface="Arial" panose="020B0604020202020204" pitchFamily="34" charset="0"/>
                        <a:buChar char="•"/>
                      </a:pPr>
                      <a:r>
                        <a:rPr lang="en-US" altLang="zh-CN" sz="1200"/>
                        <a:t>GTM Phase 1</a:t>
                      </a:r>
                      <a:r>
                        <a:rPr lang="zh-CN" altLang="en-US" sz="1200"/>
                        <a:t>：</a:t>
                      </a:r>
                      <a:r>
                        <a:rPr lang="en-US" altLang="zh-CN" sz="1200"/>
                        <a:t>D2C</a:t>
                      </a:r>
                      <a:endParaRPr lang="zh-CN" altLang="en-US" sz="1200"/>
                    </a:p>
                    <a:p>
                      <a:pPr marL="171450" indent="-171450" algn="l">
                        <a:buFont typeface="Arial" panose="020B0604020202020204" pitchFamily="34" charset="0"/>
                        <a:buChar char="•"/>
                      </a:pPr>
                      <a:r>
                        <a:rPr lang="zh-CN" altLang="en-US" sz="1200"/>
                        <a:t>汽车行业内同时做海外后装的朋友渠道</a:t>
                      </a:r>
                      <a:endParaRPr lang="zh-CN" altLang="en-US" sz="1200"/>
                    </a:p>
                    <a:p>
                      <a:pPr marL="171450" indent="-171450" algn="l">
                        <a:buFont typeface="Arial" panose="020B0604020202020204" pitchFamily="34" charset="0"/>
                        <a:buChar char="•"/>
                      </a:pPr>
                      <a:r>
                        <a:rPr lang="zh-CN" altLang="en-US" sz="1200"/>
                        <a:t>展会</a:t>
                      </a:r>
                      <a:endParaRPr lang="zh-CN" altLang="en-US" sz="1200"/>
                    </a:p>
                    <a:p>
                      <a:pPr marL="171450" indent="-171450" algn="l">
                        <a:buFont typeface="Arial" panose="020B0604020202020204" pitchFamily="34" charset="0"/>
                        <a:buChar char="•"/>
                      </a:pPr>
                      <a:r>
                        <a:rPr lang="en-US" altLang="zh-CN" sz="1200"/>
                        <a:t>PPC/TT/SEO/reddit</a:t>
                      </a:r>
                      <a:endParaRPr lang="en-US" altLang="zh-CN" sz="1200"/>
                    </a:p>
                    <a:p>
                      <a:pPr marL="171450" indent="-171450" algn="l">
                        <a:buFont typeface="Arial" panose="020B0604020202020204" pitchFamily="34" charset="0"/>
                        <a:buChar char="•"/>
                      </a:pPr>
                      <a:r>
                        <a:rPr lang="zh-CN" altLang="en-US" sz="1200"/>
                        <a:t>重点车型</a:t>
                      </a:r>
                      <a:r>
                        <a:rPr lang="en-US" altLang="zh-CN" sz="1200"/>
                        <a:t>KOL</a:t>
                      </a:r>
                      <a:endParaRPr lang="zh-CN" altLang="en-US" sz="12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v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1604010">
                <a:tc gridSpan="3">
                  <a:txBody>
                    <a:bodyPr/>
                    <a:p>
                      <a:pPr algn="l">
                        <a:buNone/>
                      </a:pPr>
                      <a:r>
                        <a:rPr lang="en-US" altLang="zh-CN" sz="1200"/>
                        <a:t>Cost Structure</a:t>
                      </a:r>
                      <a:endParaRPr lang="en-US" altLang="zh-CN" sz="1200"/>
                    </a:p>
                    <a:p>
                      <a:pPr algn="l">
                        <a:buNone/>
                      </a:pPr>
                      <a:endParaRPr lang="zh-CN" altLang="en-US" sz="1200"/>
                    </a:p>
                    <a:p>
                      <a:pPr marL="171450" indent="-171450" algn="l">
                        <a:buFont typeface="Arial" panose="020B0604020202020204" pitchFamily="34" charset="0"/>
                        <a:buChar char="•"/>
                      </a:pPr>
                      <a:endParaRPr lang="zh-CN" altLang="en-US"/>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h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h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gridSpan="3">
                  <a:txBody>
                    <a:bodyPr/>
                    <a:p>
                      <a:pPr algn="l">
                        <a:buNone/>
                      </a:pPr>
                      <a:r>
                        <a:rPr lang="en-US" altLang="zh-CN" sz="1200"/>
                        <a:t>Revenue Streams</a:t>
                      </a:r>
                      <a:endParaRPr lang="en-US" altLang="zh-CN" sz="1200"/>
                    </a:p>
                    <a:p>
                      <a:pPr algn="l">
                        <a:buNone/>
                      </a:pPr>
                      <a:endParaRPr lang="zh-CN" altLang="en-US" sz="1200"/>
                    </a:p>
                    <a:p>
                      <a:pPr marL="171450" indent="-171450" algn="l">
                        <a:buFont typeface="Arial" panose="020B0604020202020204" pitchFamily="34" charset="0"/>
                        <a:buChar char="•"/>
                      </a:pPr>
                      <a:r>
                        <a:rPr lang="zh-CN" altLang="en-US" sz="1200"/>
                        <a:t>北美</a:t>
                      </a:r>
                      <a:r>
                        <a:rPr lang="en-US" altLang="zh-CN" sz="1200"/>
                        <a:t>C</a:t>
                      </a:r>
                      <a:r>
                        <a:rPr lang="zh-CN" altLang="en-US" sz="1200"/>
                        <a:t>端市场：零售收入</a:t>
                      </a:r>
                      <a:endParaRPr lang="zh-CN" altLang="en-US" sz="1200"/>
                    </a:p>
                    <a:p>
                      <a:pPr marL="171450" indent="-171450" algn="l">
                        <a:buFont typeface="Arial" panose="020B0604020202020204" pitchFamily="34" charset="0"/>
                        <a:buChar char="•"/>
                      </a:pPr>
                      <a:r>
                        <a:rPr lang="zh-CN" altLang="en-US" sz="1200"/>
                        <a:t>国内汽车主机厂：现有车企客户的销售公司原厂改装、精品加装，批量及零售收入</a:t>
                      </a:r>
                      <a:endParaRPr lang="zh-CN" altLang="en-US" sz="1200"/>
                    </a:p>
                  </a:txBody>
                  <a:tcPr anchor="t">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h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hMerge="1">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
        <p:nvSpPr>
          <p:cNvPr id="3" name="文本框 2"/>
          <p:cNvSpPr txBox="1"/>
          <p:nvPr userDrawn="1"/>
        </p:nvSpPr>
        <p:spPr>
          <a:xfrm>
            <a:off x="838195" y="6263168"/>
            <a:ext cx="10515558" cy="437332"/>
          </a:xfrm>
          <a:prstGeom prst="rect">
            <a:avLst/>
          </a:prstGeom>
        </p:spPr>
        <p:txBody>
          <a:bodyPr wrap="square" rtlCol="0">
            <a:noAutofit/>
          </a:bodyPr>
          <a:p>
            <a:pPr marL="285750" indent="-285750">
              <a:buFont typeface="Arial" panose="020B0604020202020204" pitchFamily="34" charset="0"/>
              <a:buChar char="•"/>
            </a:pPr>
            <a:r>
              <a:rPr lang="en-US" altLang="zh-CN" sz="1200"/>
              <a:t>TODO: </a:t>
            </a:r>
            <a:r>
              <a:rPr lang="zh-CN" altLang="en-US" sz="1200"/>
              <a:t>参考</a:t>
            </a:r>
            <a:r>
              <a:rPr lang="en-US" altLang="zh-CN" sz="1200"/>
              <a:t>A2511</a:t>
            </a:r>
            <a:r>
              <a:rPr lang="zh-CN" altLang="en-US" sz="1200"/>
              <a:t>内容复制、个别更新替换 </a:t>
            </a:r>
            <a:r>
              <a:rPr lang="en-US" altLang="zh-CN" sz="1200">
                <a:hlinkClick r:id="rId1"/>
              </a:rPr>
              <a:t>https://365.kdocs.cn/l/cbMnYGePDcMy</a:t>
            </a:r>
            <a:endParaRPr lang="en-US" altLang="zh-CN" sz="1200">
              <a:hlinkClick r:id="rId1"/>
            </a:endParaRPr>
          </a:p>
          <a:p>
            <a:pPr marL="285750" indent="-285750">
              <a:buFont typeface="Arial" panose="020B0604020202020204" pitchFamily="34" charset="0"/>
              <a:buChar char="•"/>
            </a:pPr>
            <a:r>
              <a:rPr lang="en-US" altLang="zh-CN" sz="1200"/>
              <a:t>GTM</a:t>
            </a:r>
            <a:r>
              <a:rPr lang="zh-CN" altLang="en-US" sz="1200"/>
              <a:t> </a:t>
            </a:r>
            <a:r>
              <a:rPr lang="en-US" altLang="zh-CN" sz="1200"/>
              <a:t>Strategy</a:t>
            </a:r>
            <a:r>
              <a:rPr lang="zh-CN" altLang="en-US" sz="1200"/>
              <a:t>参考：</a:t>
            </a:r>
            <a:r>
              <a:rPr lang="en-US" altLang="zh-CN" sz="1200">
                <a:hlinkClick r:id="rId2"/>
              </a:rPr>
              <a:t>https://gemini.google.com/app/bfa3bf7ae5df752e</a:t>
            </a:r>
            <a:r>
              <a:rPr lang="en-US" altLang="zh-CN" sz="1200"/>
              <a:t> </a:t>
            </a:r>
            <a:r>
              <a:rPr lang="zh-CN" altLang="en-US" sz="1200"/>
              <a:t>，</a:t>
            </a:r>
            <a:r>
              <a:rPr lang="en-US" altLang="zh-CN" sz="1200">
                <a:hlinkClick r:id="rId3"/>
              </a:rPr>
              <a:t>https://gemini.google.com/app/2cf8c1453de0238d</a:t>
            </a:r>
            <a:endParaRPr lang="zh-CN" altLang="en-US" sz="1200"/>
          </a:p>
        </p:txBody>
      </p:sp>
      <p:pic>
        <p:nvPicPr>
          <p:cNvPr id="5" name="图片 4" descr="post_object_image_1963555953"/>
          <p:cNvPicPr>
            <a:picLocks noChangeAspect="1"/>
          </p:cNvPicPr>
          <p:nvPr/>
        </p:nvPicPr>
        <p:blipFill>
          <a:blip r:embed="rId4"/>
          <a:stretch>
            <a:fillRect/>
          </a:stretch>
        </p:blipFill>
        <p:spPr>
          <a:xfrm>
            <a:off x="10605763" y="0"/>
            <a:ext cx="1586185" cy="1121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User Segment: DIY Prosumer</a:t>
            </a:r>
            <a:endParaRPr lang="zh-CN" altLang="en-US" sz="3600"/>
          </a:p>
        </p:txBody>
      </p:sp>
      <p:sp>
        <p:nvSpPr>
          <p:cNvPr id="3" name="内容占位符 2"/>
          <p:cNvSpPr>
            <a:spLocks noGrp="1"/>
          </p:cNvSpPr>
          <p:nvPr>
            <p:ph idx="1"/>
          </p:nvPr>
        </p:nvSpPr>
        <p:spPr/>
        <p:txBody>
          <a:bodyPr/>
          <a:p>
            <a:r>
              <a:rPr lang="en-US" altLang="zh-CN">
                <a:solidFill>
                  <a:schemeClr val="tx1"/>
                </a:solidFill>
                <a:latin typeface="微软雅黑" charset="0"/>
                <a:ea typeface="微软雅黑" charset="0"/>
              </a:rPr>
              <a:t>结合我们</a:t>
            </a:r>
            <a:r>
              <a:rPr lang="zh-CN" altLang="en-US">
                <a:solidFill>
                  <a:schemeClr val="tx1"/>
                </a:solidFill>
                <a:latin typeface="微软雅黑" charset="0"/>
                <a:ea typeface="微软雅黑" charset="0"/>
              </a:rPr>
              <a:t>短期内缺少美国本土线下店渠道资源的现状，优先</a:t>
            </a:r>
            <a:r>
              <a:rPr lang="en-US" altLang="zh-CN">
                <a:solidFill>
                  <a:schemeClr val="tx1"/>
                </a:solidFill>
                <a:latin typeface="微软雅黑" charset="0"/>
                <a:ea typeface="微软雅黑" charset="0"/>
              </a:rPr>
              <a:t>target DIY</a:t>
            </a:r>
            <a:r>
              <a:rPr lang="zh-CN" altLang="en-US">
                <a:solidFill>
                  <a:schemeClr val="tx1"/>
                </a:solidFill>
                <a:latin typeface="微软雅黑" charset="0"/>
                <a:ea typeface="微软雅黑" charset="0"/>
              </a:rPr>
              <a:t>人群</a:t>
            </a:r>
            <a:endParaRPr lang="en-US" altLang="zh-CN">
              <a:solidFill>
                <a:schemeClr val="tx1"/>
              </a:solidFill>
              <a:latin typeface="微软雅黑" charset="0"/>
              <a:ea typeface="微软雅黑" charset="0"/>
            </a:endParaRPr>
          </a:p>
          <a:p>
            <a:r>
              <a:rPr lang="en-US" altLang="zh-CN"/>
              <a:t>DIY Market: Represents </a:t>
            </a:r>
            <a:r>
              <a:rPr lang="en-US" altLang="zh-CN" b="1">
                <a:solidFill>
                  <a:srgbClr val="7030A0"/>
                </a:solidFill>
              </a:rPr>
              <a:t>~22%</a:t>
            </a:r>
            <a:r>
              <a:rPr lang="en-US" altLang="zh-CN"/>
              <a:t> of product volume and is growing, especially among </a:t>
            </a:r>
            <a:r>
              <a:rPr lang="en-US" altLang="zh-CN" b="1">
                <a:solidFill>
                  <a:srgbClr val="7030A0"/>
                </a:solidFill>
              </a:rPr>
              <a:t>younger</a:t>
            </a:r>
            <a:r>
              <a:rPr lang="en-US" altLang="zh-CN"/>
              <a:t> consumers (ages 18-44)</a:t>
            </a:r>
            <a:endParaRPr lang="en-US" altLang="zh-CN"/>
          </a:p>
          <a:p>
            <a:r>
              <a:rPr lang="en-US" altLang="zh-CN"/>
              <a:t>Who is the 'Prosumer'?</a:t>
            </a:r>
            <a:endParaRPr lang="en-US" altLang="zh-CN"/>
          </a:p>
          <a:p>
            <a:pPr lvl="1"/>
            <a:r>
              <a:rPr lang="en-US" altLang="zh-CN" b="1">
                <a:solidFill>
                  <a:srgbClr val="7030A0"/>
                </a:solidFill>
              </a:rPr>
              <a:t>Hands-on</a:t>
            </a:r>
            <a:r>
              <a:rPr lang="en-US" altLang="zh-CN"/>
              <a:t> &amp; Passionate: They enjoy working on their vehicle as a hobby</a:t>
            </a:r>
            <a:endParaRPr lang="en-US" altLang="zh-CN"/>
          </a:p>
          <a:p>
            <a:pPr lvl="1"/>
            <a:r>
              <a:rPr lang="en-US" altLang="zh-CN"/>
              <a:t>Quality-Conscious: They are willing to pay more for quality, reliability, and a guaranteed result</a:t>
            </a:r>
            <a:endParaRPr lang="en-US" altLang="zh-CN"/>
          </a:p>
          <a:p>
            <a:pPr lvl="1"/>
            <a:r>
              <a:rPr lang="en-US" altLang="zh-CN"/>
              <a:t>Driven by </a:t>
            </a:r>
            <a:r>
              <a:rPr lang="en-US" altLang="zh-CN" b="1">
                <a:solidFill>
                  <a:srgbClr val="7030A0"/>
                </a:solidFill>
              </a:rPr>
              <a:t>Accomplishment</a:t>
            </a:r>
            <a:r>
              <a:rPr lang="en-US" altLang="zh-CN"/>
              <a:t>: The feeling of successfully completing an upgrade is a primary motivator</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典型</a:t>
            </a:r>
            <a:r>
              <a:rPr lang="zh-CN" altLang="en-US" sz="3600">
                <a:cs typeface="Arial" panose="020B0604020202020204" pitchFamily="34" charset="0"/>
              </a:rPr>
              <a:t>心理之一：</a:t>
            </a:r>
            <a:r>
              <a:rPr lang="en-US" altLang="zh-CN" sz="3600">
                <a:cs typeface="Arial" panose="020B0604020202020204" pitchFamily="34" charset="0"/>
              </a:rPr>
              <a:t>Confidence Gap</a:t>
            </a:r>
            <a:endParaRPr lang="zh-CN" altLang="en-US" sz="3600"/>
          </a:p>
        </p:txBody>
      </p:sp>
      <p:sp>
        <p:nvSpPr>
          <p:cNvPr id="3" name="内容占位符 2"/>
          <p:cNvSpPr>
            <a:spLocks noGrp="1"/>
          </p:cNvSpPr>
          <p:nvPr>
            <p:ph idx="1"/>
          </p:nvPr>
        </p:nvSpPr>
        <p:spPr/>
        <p:txBody>
          <a:bodyPr/>
          <a:p>
            <a:r>
              <a:rPr lang="en-US" altLang="zh-CN" sz="2000"/>
              <a:t>The 'Confidence Gap' is caused by five consistent failures of current aftermarket products.</a:t>
            </a:r>
            <a:endParaRPr lang="en-US" altLang="zh-CN" sz="2000"/>
          </a:p>
          <a:p>
            <a:pPr lvl="1"/>
            <a:r>
              <a:rPr lang="en-US" altLang="zh-CN" sz="2000"/>
              <a:t>1. The</a:t>
            </a:r>
            <a:r>
              <a:rPr lang="en-US" altLang="zh-CN" sz="2000" b="1">
                <a:solidFill>
                  <a:srgbClr val="7030A0"/>
                </a:solidFill>
              </a:rPr>
              <a:t> 'Plug-and-Play' Myth</a:t>
            </a:r>
            <a:r>
              <a:rPr lang="en-US" altLang="zh-CN" sz="2000"/>
              <a:t>: Marketing promises simplicity, but the reality is a complex, multi-hour ordeal of vehicle disassembly.</a:t>
            </a:r>
            <a:endParaRPr lang="en-US" altLang="zh-CN" sz="2000"/>
          </a:p>
          <a:p>
            <a:pPr lvl="1"/>
            <a:r>
              <a:rPr lang="en-US" altLang="zh-CN" sz="2000"/>
              <a:t>2. Instructional Failure: Vague, generic </a:t>
            </a:r>
            <a:r>
              <a:rPr lang="en-US" altLang="zh-CN" sz="2000" b="1">
                <a:solidFill>
                  <a:srgbClr val="7030A0"/>
                </a:solidFill>
              </a:rPr>
              <a:t>instructions</a:t>
            </a:r>
            <a:r>
              <a:rPr lang="en-US" altLang="zh-CN" sz="2000"/>
              <a:t> are the #1 complaint, forcing users to rely on YouTube and forums.</a:t>
            </a:r>
            <a:endParaRPr lang="en-US" altLang="zh-CN" sz="2000"/>
          </a:p>
          <a:p>
            <a:pPr lvl="1"/>
            <a:r>
              <a:rPr lang="en-US" altLang="zh-CN" sz="2000"/>
              <a:t>3. Component </a:t>
            </a:r>
            <a:r>
              <a:rPr lang="en-US" altLang="zh-CN" sz="2000" b="1">
                <a:solidFill>
                  <a:srgbClr val="7030A0"/>
                </a:solidFill>
              </a:rPr>
              <a:t>Incompatibility</a:t>
            </a:r>
            <a:r>
              <a:rPr lang="en-US" altLang="zh-CN" sz="2000"/>
              <a:t>: The 'gotcha' moment when a part doesn't fit a specific trim level or work with a factory system.</a:t>
            </a:r>
            <a:endParaRPr lang="en-US" altLang="zh-CN" sz="2000"/>
          </a:p>
          <a:p>
            <a:pPr lvl="1"/>
            <a:r>
              <a:rPr lang="en-US" altLang="zh-CN" sz="2000"/>
              <a:t>4. Safety &amp; Warranty Anxiety: The potent fear of interfering with airbags or voiding a warranty is a primary purchase deterrent.</a:t>
            </a:r>
            <a:endParaRPr lang="en-US" altLang="zh-CN" sz="2000"/>
          </a:p>
          <a:p>
            <a:pPr lvl="1"/>
            <a:r>
              <a:rPr lang="en-US" altLang="zh-CN" sz="2000"/>
              <a:t>5. The '</a:t>
            </a:r>
            <a:r>
              <a:rPr lang="en-US" altLang="zh-CN" sz="2000" b="1">
                <a:solidFill>
                  <a:srgbClr val="7030A0"/>
                </a:solidFill>
              </a:rPr>
              <a:t>Last 10%</a:t>
            </a:r>
            <a:r>
              <a:rPr lang="en-US" altLang="zh-CN" sz="2000"/>
              <a:t>' Problem: The difficulty of achieving a perfect, factory-like fit and finish, which separates a proud success from a disappointing amateur effort.</a:t>
            </a:r>
            <a:endParaRPr lang="en-US" altLang="zh-CN"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User Segment: Leased Vehicle Owner</a:t>
            </a:r>
            <a:endParaRPr lang="zh-CN" altLang="en-US" sz="3600"/>
          </a:p>
        </p:txBody>
      </p:sp>
      <p:sp>
        <p:nvSpPr>
          <p:cNvPr id="3" name="内容占位符 2"/>
          <p:cNvSpPr>
            <a:spLocks noGrp="1"/>
          </p:cNvSpPr>
          <p:nvPr>
            <p:ph idx="1"/>
          </p:nvPr>
        </p:nvSpPr>
        <p:spPr>
          <a:xfrm>
            <a:off x="838184" y="1658866"/>
            <a:ext cx="10515600" cy="4676069"/>
          </a:xfrm>
        </p:spPr>
        <p:txBody>
          <a:bodyPr/>
          <a:p>
            <a:r>
              <a:rPr lang="zh-CN" altLang="en-US" sz="1800">
                <a:cs typeface="Arial" panose="020B0604020202020204" pitchFamily="34" charset="0"/>
              </a:rPr>
              <a:t>画像</a:t>
            </a:r>
            <a:endParaRPr lang="zh-CN" altLang="en-US" sz="1800">
              <a:cs typeface="Arial" panose="020B0604020202020204" pitchFamily="34" charset="0"/>
            </a:endParaRPr>
          </a:p>
          <a:p>
            <a:pPr lvl="1"/>
            <a:r>
              <a:rPr lang="en-US" altLang="zh-CN" sz="1800">
                <a:cs typeface="Arial" panose="020B0604020202020204" pitchFamily="34" charset="0"/>
              </a:rPr>
              <a:t>34</a:t>
            </a:r>
            <a:r>
              <a:rPr lang="zh-CN" altLang="en-US" sz="1800">
                <a:cs typeface="Arial" panose="020B0604020202020204" pitchFamily="34" charset="0"/>
              </a:rPr>
              <a:t>-</a:t>
            </a:r>
            <a:r>
              <a:rPr lang="en-US" altLang="zh-CN" sz="1800">
                <a:cs typeface="Arial" panose="020B0604020202020204" pitchFamily="34" charset="0"/>
              </a:rPr>
              <a:t>44 y.o., $7.3w annual income, higher than average income households</a:t>
            </a:r>
            <a:endParaRPr lang="en-US" altLang="zh-CN" sz="1800">
              <a:cs typeface="Arial" panose="020B0604020202020204" pitchFamily="34" charset="0"/>
            </a:endParaRPr>
          </a:p>
          <a:p>
            <a:pPr lvl="1"/>
            <a:r>
              <a:rPr lang="zh-CN" altLang="en-US" sz="1800">
                <a:cs typeface="Arial" panose="020B0604020202020204" pitchFamily="34" charset="0"/>
              </a:rPr>
              <a:t>千禧一代（</a:t>
            </a:r>
            <a:r>
              <a:rPr lang="en-US" altLang="zh-CN" sz="1800">
                <a:cs typeface="Arial" panose="020B0604020202020204" pitchFamily="34" charset="0"/>
              </a:rPr>
              <a:t>1981</a:t>
            </a:r>
            <a:r>
              <a:rPr lang="zh-CN" altLang="en-US" sz="1800">
                <a:cs typeface="Arial" panose="020B0604020202020204" pitchFamily="34" charset="0"/>
              </a:rPr>
              <a:t>-</a:t>
            </a:r>
            <a:r>
              <a:rPr lang="en-US" altLang="zh-CN" sz="1800">
                <a:cs typeface="Arial" panose="020B0604020202020204" pitchFamily="34" charset="0"/>
              </a:rPr>
              <a:t>1996</a:t>
            </a:r>
            <a:r>
              <a:rPr lang="zh-CN" altLang="en-US" sz="1800">
                <a:cs typeface="Arial" panose="020B0604020202020204" pitchFamily="34" charset="0"/>
              </a:rPr>
              <a:t>）中</a:t>
            </a:r>
            <a:r>
              <a:rPr lang="en-US" altLang="zh-CN" sz="1800">
                <a:cs typeface="Arial" panose="020B0604020202020204" pitchFamily="34" charset="0"/>
              </a:rPr>
              <a:t>1/3 lease </a:t>
            </a:r>
            <a:r>
              <a:rPr lang="zh-CN" altLang="en-US" sz="1800">
                <a:cs typeface="Arial" panose="020B0604020202020204" pitchFamily="34" charset="0"/>
              </a:rPr>
              <a:t>而非购买</a:t>
            </a:r>
            <a:endParaRPr lang="en-US" altLang="zh-CN" sz="1800">
              <a:cs typeface="Arial" panose="020B0604020202020204" pitchFamily="34" charset="0"/>
            </a:endParaRPr>
          </a:p>
          <a:p>
            <a:pPr lvl="1"/>
            <a:r>
              <a:rPr lang="en-US" altLang="zh-CN" sz="1800">
                <a:cs typeface="Arial" panose="020B0604020202020204" pitchFamily="34" charset="0"/>
              </a:rPr>
              <a:t>urban </a:t>
            </a:r>
            <a:r>
              <a:rPr lang="zh-CN" altLang="en-US" sz="1800">
                <a:cs typeface="Arial" panose="020B0604020202020204" pitchFamily="34" charset="0"/>
              </a:rPr>
              <a:t>&amp;</a:t>
            </a:r>
            <a:r>
              <a:rPr lang="en-US" altLang="zh-CN" sz="1800">
                <a:cs typeface="Arial" panose="020B0604020202020204" pitchFamily="34" charset="0"/>
              </a:rPr>
              <a:t> suburban</a:t>
            </a:r>
            <a:endParaRPr lang="en-US" altLang="zh-CN" sz="1800">
              <a:cs typeface="Arial" panose="020B0604020202020204" pitchFamily="34" charset="0"/>
            </a:endParaRPr>
          </a:p>
          <a:p>
            <a:pPr lvl="0"/>
            <a:r>
              <a:rPr lang="zh-CN" altLang="en-US" sz="1800">
                <a:cs typeface="Arial" panose="020B0604020202020204" pitchFamily="34" charset="0"/>
              </a:rPr>
              <a:t>典型心理</a:t>
            </a:r>
            <a:endParaRPr lang="zh-CN" altLang="en-US" sz="1800">
              <a:cs typeface="Arial" panose="020B0604020202020204" pitchFamily="34" charset="0"/>
            </a:endParaRPr>
          </a:p>
          <a:p>
            <a:pPr lvl="1"/>
            <a:r>
              <a:rPr lang="en-US" altLang="zh-CN" sz="1800">
                <a:cs typeface="Arial" panose="020B0604020202020204" pitchFamily="34" charset="0"/>
              </a:rPr>
              <a:t>"affordable premium": </a:t>
            </a:r>
            <a:r>
              <a:rPr lang="zh-CN" altLang="en-US" sz="1800">
                <a:cs typeface="Arial" panose="020B0604020202020204" pitchFamily="34" charset="0"/>
              </a:rPr>
              <a:t>提前消费</a:t>
            </a:r>
            <a:r>
              <a:rPr lang="en-US" altLang="zh-CN" sz="1800">
                <a:cs typeface="Arial" panose="020B0604020202020204" pitchFamily="34" charset="0"/>
              </a:rPr>
              <a:t>, tech-forward&amp;feature-driven, risk aversion</a:t>
            </a:r>
            <a:endParaRPr lang="en-US" altLang="zh-CN" sz="1800">
              <a:cs typeface="Arial" panose="020B0604020202020204" pitchFamily="34" charset="0"/>
            </a:endParaRPr>
          </a:p>
          <a:p>
            <a:pPr lvl="1"/>
            <a:r>
              <a:rPr lang="en-US" altLang="zh-CN" sz="1800">
                <a:cs typeface="Arial" panose="020B0604020202020204" pitchFamily="34" charset="0"/>
              </a:rPr>
              <a:t>"temporary owner"</a:t>
            </a:r>
            <a:endParaRPr lang="en-US" altLang="zh-CN" sz="1800">
              <a:cs typeface="Arial" panose="020B0604020202020204" pitchFamily="34" charset="0"/>
            </a:endParaRPr>
          </a:p>
          <a:p>
            <a:pPr lvl="1"/>
            <a:r>
              <a:rPr lang="en-US" altLang="zh-CN" sz="1800">
                <a:cs typeface="Arial" panose="020B0604020202020204" pitchFamily="34" charset="0"/>
              </a:rPr>
              <a:t>"safety </a:t>
            </a:r>
            <a:r>
              <a:rPr lang="zh-CN" altLang="en-US" sz="1800">
                <a:cs typeface="Arial" panose="020B0604020202020204" pitchFamily="34" charset="0"/>
              </a:rPr>
              <a:t>&amp; </a:t>
            </a:r>
            <a:r>
              <a:rPr lang="en-US" altLang="zh-CN" sz="1800">
                <a:cs typeface="Arial" panose="020B0604020202020204" pitchFamily="34" charset="0"/>
              </a:rPr>
              <a:t>warranty anxiety"</a:t>
            </a:r>
            <a:endParaRPr lang="en-US" altLang="zh-CN" sz="1800">
              <a:cs typeface="Arial" panose="020B0604020202020204" pitchFamily="34" charset="0"/>
            </a:endParaRPr>
          </a:p>
          <a:p>
            <a:pPr lvl="0"/>
            <a:r>
              <a:rPr lang="zh-CN" altLang="en-US" sz="1800">
                <a:cs typeface="Arial" panose="020B0604020202020204" pitchFamily="34" charset="0"/>
              </a:rPr>
              <a:t>车型分布</a:t>
            </a:r>
            <a:endParaRPr lang="zh-CN" altLang="en-US" sz="1800">
              <a:cs typeface="Arial" panose="020B0604020202020204" pitchFamily="34" charset="0"/>
            </a:endParaRPr>
          </a:p>
          <a:p>
            <a:pPr lvl="1"/>
            <a:r>
              <a:rPr lang="en-US" altLang="zh-CN" sz="1800"/>
              <a:t>SUV, EV</a:t>
            </a:r>
            <a:endParaRPr lang="en-US" altLang="zh-CN" sz="1800"/>
          </a:p>
          <a:p>
            <a:pPr lvl="1"/>
            <a:r>
              <a:rPr lang="zh-CN" altLang="en-US" sz="1800"/>
              <a:t>多数</a:t>
            </a:r>
            <a:r>
              <a:rPr lang="en-US" altLang="zh-CN" sz="1800"/>
              <a:t>lease</a:t>
            </a:r>
            <a:r>
              <a:rPr lang="zh-CN" altLang="en-US" sz="1800"/>
              <a:t>入门级</a:t>
            </a:r>
            <a:r>
              <a:rPr lang="en-US" altLang="zh-CN" sz="1800"/>
              <a:t>trim level</a:t>
            </a:r>
            <a:r>
              <a:rPr lang="zh-CN" altLang="en-US" sz="1800"/>
              <a:t>（配置版本）</a:t>
            </a:r>
            <a:endParaRPr lang="en-US" altLang="zh-CN" sz="1800"/>
          </a:p>
          <a:p>
            <a:pPr lvl="0"/>
            <a:r>
              <a:rPr lang="en-US" altLang="zh-CN" sz="1800">
                <a:solidFill>
                  <a:schemeClr val="tx1"/>
                </a:solidFill>
                <a:latin typeface="微软雅黑" charset="0"/>
                <a:ea typeface="微软雅黑" charset="0"/>
              </a:rPr>
              <a:t>参考</a:t>
            </a:r>
            <a:endParaRPr lang="en-US" altLang="zh-CN" sz="1800">
              <a:solidFill>
                <a:schemeClr val="tx1"/>
              </a:solidFill>
              <a:latin typeface="微软雅黑" charset="0"/>
              <a:ea typeface="微软雅黑" charset="0"/>
            </a:endParaRPr>
          </a:p>
          <a:p>
            <a:pPr lvl="1"/>
            <a:r>
              <a:rPr lang="en-US" altLang="zh-CN" sz="1800">
                <a:hlinkClick r:id="rId1"/>
              </a:rPr>
              <a:t>https://gemini.google.com/app/17857eae08fe6001</a:t>
            </a:r>
            <a:endParaRPr lang="en-US" altLang="zh-CN" sz="1800">
              <a:hlinkClick r:id="rId1"/>
            </a:endParaRPr>
          </a:p>
          <a:p>
            <a:pPr lvl="1"/>
            <a:r>
              <a:rPr lang="en-US" altLang="zh-CN" sz="1800">
                <a:hlinkClick r:id="rId2"/>
              </a:rPr>
              <a:t>https://chatgpt.com/share/69081bb6</a:t>
            </a:r>
            <a:r>
              <a:rPr lang="zh-CN" altLang="en-US" sz="1800">
                <a:hlinkClick r:id="rId2"/>
              </a:rPr>
              <a:t>-</a:t>
            </a:r>
            <a:r>
              <a:rPr lang="en-US" altLang="zh-CN" sz="1800">
                <a:hlinkClick r:id="rId2"/>
              </a:rPr>
              <a:t>f4c8</a:t>
            </a:r>
            <a:r>
              <a:rPr lang="zh-CN" altLang="en-US" sz="1800">
                <a:hlinkClick r:id="rId2"/>
              </a:rPr>
              <a:t>-</a:t>
            </a:r>
            <a:r>
              <a:rPr lang="en-US" altLang="zh-CN" sz="1800">
                <a:hlinkClick r:id="rId2"/>
              </a:rPr>
              <a:t>8002</a:t>
            </a:r>
            <a:r>
              <a:rPr lang="zh-CN" altLang="en-US" sz="1800">
                <a:hlinkClick r:id="rId2"/>
              </a:rPr>
              <a:t>-</a:t>
            </a:r>
            <a:r>
              <a:rPr lang="en-US" altLang="zh-CN" sz="1800">
                <a:hlinkClick r:id="rId2"/>
              </a:rPr>
              <a:t>9fca</a:t>
            </a:r>
            <a:r>
              <a:rPr lang="zh-CN" altLang="en-US" sz="1800">
                <a:hlinkClick r:id="rId2"/>
              </a:rPr>
              <a:t>-</a:t>
            </a:r>
            <a:r>
              <a:rPr lang="en-US" altLang="zh-CN" sz="1800">
                <a:hlinkClick r:id="rId2"/>
              </a:rPr>
              <a:t>f7c55d752afa</a:t>
            </a:r>
            <a:endParaRPr lang="zh-CN" altLang="en-US"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sz="3600"/>
              <a:t>美国</a:t>
            </a:r>
            <a:r>
              <a:rPr lang="zh-CN" altLang="en-US" sz="3600">
                <a:cs typeface="Arial" panose="020B0604020202020204" pitchFamily="34" charset="0"/>
              </a:rPr>
              <a:t>车主围绕 车 </a:t>
            </a:r>
            <a:r>
              <a:rPr lang="en-US" altLang="zh-CN" sz="3600">
                <a:cs typeface="Arial" panose="020B0604020202020204" pitchFamily="34" charset="0"/>
              </a:rPr>
              <a:t>vs </a:t>
            </a:r>
            <a:r>
              <a:rPr lang="zh-CN" altLang="en-US" sz="3600">
                <a:cs typeface="Arial" panose="020B0604020202020204" pitchFamily="34" charset="0"/>
              </a:rPr>
              <a:t>手机的</a:t>
            </a:r>
            <a:r>
              <a:rPr lang="zh-CN" altLang="en-US" sz="3600"/>
              <a:t>使用习惯</a:t>
            </a:r>
            <a:endParaRPr lang="zh-CN" altLang="en-US" sz="3600"/>
          </a:p>
        </p:txBody>
      </p:sp>
      <p:sp>
        <p:nvSpPr>
          <p:cNvPr id="3" name="文本占位符 2"/>
          <p:cNvSpPr/>
          <p:nvPr>
            <p:ph type="body" idx="1"/>
          </p:nvPr>
        </p:nvSpPr>
        <p:spPr/>
        <p:txBody>
          <a:bodyPr/>
          <a:p>
            <a:r>
              <a:rPr lang="zh-CN" altLang="en-US"/>
              <a:t>车</a:t>
            </a:r>
            <a:r>
              <a:rPr lang="zh-CN" altLang="en-US">
                <a:cs typeface="Arial" panose="020B0604020202020204" pitchFamily="34" charset="0"/>
              </a:rPr>
              <a:t> </a:t>
            </a:r>
            <a:r>
              <a:rPr lang="en-US" altLang="zh-CN">
                <a:cs typeface="Arial" panose="020B0604020202020204" pitchFamily="34" charset="0"/>
              </a:rPr>
              <a:t>vs </a:t>
            </a:r>
            <a:r>
              <a:rPr lang="zh-CN" altLang="en-US">
                <a:cs typeface="Arial" panose="020B0604020202020204" pitchFamily="34" charset="0"/>
              </a:rPr>
              <a:t>手机</a:t>
            </a:r>
            <a:endParaRPr lang="zh-CN" altLang="en-US"/>
          </a:p>
        </p:txBody>
      </p:sp>
      <p:sp>
        <p:nvSpPr>
          <p:cNvPr id="4" name="内容占位符 3"/>
          <p:cNvSpPr/>
          <p:nvPr>
            <p:ph sz="half" idx="2"/>
          </p:nvPr>
        </p:nvSpPr>
        <p:spPr/>
        <p:txBody>
          <a:bodyPr>
            <a:normAutofit lnSpcReduction="20000"/>
          </a:bodyPr>
          <a:p>
            <a:pPr>
              <a:lnSpc>
                <a:spcPct val="110000"/>
              </a:lnSpc>
            </a:pPr>
            <a:r>
              <a:rPr lang="en-US" altLang="zh-CN" sz="2000"/>
              <a:t>Android Auto</a:t>
            </a:r>
            <a:r>
              <a:rPr lang="zh-CN" altLang="en-US" sz="2000"/>
              <a:t>和</a:t>
            </a:r>
            <a:r>
              <a:rPr lang="en-US" altLang="zh-CN" sz="2000"/>
              <a:t>CarPlay</a:t>
            </a:r>
            <a:r>
              <a:rPr lang="zh-CN" altLang="en-US" sz="2000"/>
              <a:t>为主</a:t>
            </a:r>
            <a:endParaRPr lang="zh-CN" altLang="en-US" sz="2000"/>
          </a:p>
          <a:p>
            <a:pPr>
              <a:lnSpc>
                <a:spcPct val="110000"/>
              </a:lnSpc>
            </a:pPr>
            <a:r>
              <a:rPr lang="zh-CN" altLang="en-US" sz="2000"/>
              <a:t>都是</a:t>
            </a:r>
            <a:r>
              <a:rPr lang="en-US" altLang="zh-CN" sz="2000"/>
              <a:t>USB</a:t>
            </a:r>
            <a:r>
              <a:rPr lang="zh-CN" altLang="en-US" sz="2000"/>
              <a:t>接口为主、</a:t>
            </a:r>
            <a:r>
              <a:rPr lang="en-US" altLang="zh-CN" sz="2000"/>
              <a:t>wifi/</a:t>
            </a:r>
            <a:r>
              <a:rPr lang="zh-CN" altLang="en-US" sz="2000"/>
              <a:t>蓝牙为辅基础上的“投影”协议</a:t>
            </a:r>
            <a:endParaRPr lang="zh-CN" altLang="en-US" sz="2000"/>
          </a:p>
          <a:p>
            <a:pPr>
              <a:lnSpc>
                <a:spcPct val="110000"/>
              </a:lnSpc>
            </a:pPr>
            <a:r>
              <a:rPr lang="zh-CN" altLang="en-US" sz="2000"/>
              <a:t>手机端进行所有的联网、计算等，合成视频流传输到车机屏幕</a:t>
            </a:r>
            <a:endParaRPr lang="zh-CN" altLang="en-US" sz="2000"/>
          </a:p>
          <a:p>
            <a:pPr>
              <a:lnSpc>
                <a:spcPct val="110000"/>
              </a:lnSpc>
            </a:pPr>
            <a:r>
              <a:rPr lang="zh-CN" altLang="en-US" sz="2000"/>
              <a:t>车机屏幕接收触控、按键等事件，传输到手机</a:t>
            </a:r>
            <a:endParaRPr lang="zh-CN" altLang="en-US" sz="2000"/>
          </a:p>
          <a:p>
            <a:pPr>
              <a:lnSpc>
                <a:spcPct val="110000"/>
              </a:lnSpc>
            </a:pPr>
            <a:r>
              <a:rPr lang="en-US" altLang="zh-CN" sz="2000" b="1">
                <a:solidFill>
                  <a:srgbClr val="7030A0"/>
                </a:solidFill>
              </a:rPr>
              <a:t>80</a:t>
            </a:r>
            <a:r>
              <a:rPr lang="zh-CN" altLang="en-US" sz="2000" b="1">
                <a:solidFill>
                  <a:srgbClr val="7030A0"/>
                </a:solidFill>
              </a:rPr>
              <a:t>-</a:t>
            </a:r>
            <a:r>
              <a:rPr lang="en-US" altLang="zh-CN" sz="2000" b="1">
                <a:solidFill>
                  <a:srgbClr val="7030A0"/>
                </a:solidFill>
              </a:rPr>
              <a:t>90%</a:t>
            </a:r>
            <a:r>
              <a:rPr lang="zh-CN" altLang="en-US" sz="2000"/>
              <a:t>用户直接忽略车机，只用</a:t>
            </a:r>
            <a:r>
              <a:rPr lang="en-US" altLang="zh-CN" sz="2000"/>
              <a:t>AA/CP</a:t>
            </a:r>
            <a:endParaRPr lang="en-US" altLang="zh-CN" sz="2000"/>
          </a:p>
          <a:p>
            <a:pPr>
              <a:lnSpc>
                <a:spcPct val="110000"/>
              </a:lnSpc>
            </a:pPr>
            <a:r>
              <a:rPr lang="en-US" altLang="zh-CN" sz="2000"/>
              <a:t>2024</a:t>
            </a:r>
            <a:r>
              <a:rPr lang="zh-CN" altLang="en-US" sz="2000"/>
              <a:t>年开始</a:t>
            </a:r>
            <a:r>
              <a:rPr lang="en-US" altLang="zh-CN" sz="2000"/>
              <a:t>GM</a:t>
            </a:r>
            <a:r>
              <a:rPr lang="zh-CN" altLang="en-US" sz="2000"/>
              <a:t>在新的</a:t>
            </a:r>
            <a:r>
              <a:rPr lang="en-US" altLang="zh-CN" sz="2000"/>
              <a:t>EV</a:t>
            </a:r>
            <a:r>
              <a:rPr lang="zh-CN" altLang="en-US" sz="2000"/>
              <a:t>车型中去掉</a:t>
            </a:r>
            <a:r>
              <a:rPr lang="en-US" altLang="zh-CN" sz="2000"/>
              <a:t>AA/CP</a:t>
            </a:r>
            <a:r>
              <a:rPr lang="zh-CN" altLang="en-US" sz="2000"/>
              <a:t>，强推车机</a:t>
            </a:r>
            <a:endParaRPr lang="zh-CN" altLang="en-US" sz="2000"/>
          </a:p>
          <a:p>
            <a:endParaRPr lang="zh-CN" altLang="en-US" sz="2000"/>
          </a:p>
        </p:txBody>
      </p:sp>
      <p:sp>
        <p:nvSpPr>
          <p:cNvPr id="5" name="文本占位符 4"/>
          <p:cNvSpPr/>
          <p:nvPr>
            <p:ph type="body" sz="quarter" idx="3"/>
          </p:nvPr>
        </p:nvSpPr>
        <p:spPr/>
        <p:txBody>
          <a:bodyPr/>
          <a:p>
            <a:r>
              <a:rPr lang="zh-CN" altLang="en-US"/>
              <a:t>主流应用：老三样</a:t>
            </a:r>
            <a:endParaRPr lang="zh-CN" altLang="en-US"/>
          </a:p>
        </p:txBody>
      </p:sp>
      <p:sp>
        <p:nvSpPr>
          <p:cNvPr id="6" name="内容占位符 5"/>
          <p:cNvSpPr/>
          <p:nvPr>
            <p:ph sz="quarter" idx="4"/>
          </p:nvPr>
        </p:nvSpPr>
        <p:spPr/>
        <p:txBody>
          <a:bodyPr/>
          <a:p>
            <a:pPr>
              <a:lnSpc>
                <a:spcPct val="90000"/>
              </a:lnSpc>
            </a:pPr>
            <a:r>
              <a:rPr lang="zh-CN" altLang="en-US" sz="2000"/>
              <a:t>导航</a:t>
            </a:r>
            <a:endParaRPr lang="zh-CN" altLang="en-US" sz="2000"/>
          </a:p>
          <a:p>
            <a:pPr>
              <a:lnSpc>
                <a:spcPct val="90000"/>
              </a:lnSpc>
            </a:pPr>
            <a:r>
              <a:rPr lang="zh-CN" altLang="en-US" sz="2000"/>
              <a:t>音乐</a:t>
            </a:r>
            <a:endParaRPr lang="zh-CN" altLang="en-US" sz="2000"/>
          </a:p>
          <a:p>
            <a:pPr>
              <a:lnSpc>
                <a:spcPct val="90000"/>
              </a:lnSpc>
            </a:pPr>
            <a:r>
              <a:rPr lang="zh-CN" altLang="en-US" sz="2000"/>
              <a:t>播客</a:t>
            </a:r>
            <a:r>
              <a:rPr lang="en-US" altLang="zh-CN" sz="2000"/>
              <a:t>/</a:t>
            </a:r>
            <a:r>
              <a:rPr lang="zh-CN" altLang="en-US" sz="2000"/>
              <a:t>有声书</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sz="3600"/>
              <a:t>Target Platform: iOS dominates</a:t>
            </a:r>
            <a:endParaRPr lang="zh-CN" altLang="en-US" sz="3600"/>
          </a:p>
        </p:txBody>
      </p:sp>
      <p:sp>
        <p:nvSpPr>
          <p:cNvPr id="3" name="Content Placeholder 2"/>
          <p:cNvSpPr>
            <a:spLocks noGrp="1"/>
          </p:cNvSpPr>
          <p:nvPr>
            <p:ph idx="1"/>
          </p:nvPr>
        </p:nvSpPr>
        <p:spPr/>
        <p:txBody>
          <a:bodyPr/>
          <a:p>
            <a:r>
              <a:rPr lang="en-US" altLang="zh-CN" sz="1600"/>
              <a:t>iOS Dominates the General US Market</a:t>
            </a:r>
            <a:endParaRPr lang="en-US" altLang="zh-CN" sz="1600"/>
          </a:p>
          <a:p>
            <a:pPr lvl="1"/>
            <a:r>
              <a:rPr lang="en-US" altLang="zh-CN" sz="1600"/>
              <a:t>Apple holds the majority share of the US mobile market (~58-59% of all users).</a:t>
            </a:r>
            <a:endParaRPr lang="en-US" altLang="zh-CN" sz="1600"/>
          </a:p>
          <a:p>
            <a:pPr lvl="1"/>
            <a:r>
              <a:rPr lang="en-US" altLang="zh-CN" sz="1600"/>
              <a:t>This lead is even stronger in new sales (~57-65%), ensuring our target market is growing.</a:t>
            </a:r>
            <a:endParaRPr lang="en-US" altLang="zh-CN" sz="1600"/>
          </a:p>
          <a:p>
            <a:r>
              <a:rPr lang="en-US" altLang="zh-CN" sz="1600"/>
              <a:t>A "Systematic Bias" That Favors Us</a:t>
            </a:r>
            <a:endParaRPr lang="en-US" altLang="zh-CN" sz="1600"/>
          </a:p>
          <a:p>
            <a:pPr lvl="1"/>
            <a:r>
              <a:rPr lang="en-US" altLang="zh-CN" sz="1600"/>
              <a:t>The market share is even more skewed toward iOS within our specific target demographic.</a:t>
            </a:r>
            <a:endParaRPr lang="en-US" altLang="zh-CN" sz="1600"/>
          </a:p>
          <a:p>
            <a:pPr lvl="1"/>
            <a:r>
              <a:rPr lang="en-US" altLang="zh-CN" sz="1600"/>
              <a:t>Enthusiast Owners: The "modding" community for popular vehicles (e.g., Jeep Wrangler, Subaru WRX, Ford Mustang) shows a strong preference for iOS.</a:t>
            </a:r>
            <a:endParaRPr lang="en-US" altLang="zh-CN" sz="1600"/>
          </a:p>
          <a:p>
            <a:r>
              <a:rPr lang="en-US" altLang="zh-CN" sz="1600"/>
              <a:t>Perfect Alignment with the "DIY Prosumer"</a:t>
            </a:r>
            <a:endParaRPr lang="en-US" altLang="zh-CN" sz="1600"/>
          </a:p>
          <a:p>
            <a:pPr lvl="1"/>
            <a:r>
              <a:rPr lang="en-US" altLang="zh-CN" sz="1600"/>
              <a:t>The typical iOS user profile (younger, higher-income, higher spending on premium apps/accessories) is a near-perfect match for the "DIY Prosumer" who is "willing to pay more for quality".</a:t>
            </a:r>
            <a:endParaRPr lang="en-US" altLang="zh-CN" sz="1600"/>
          </a:p>
          <a:p>
            <a:r>
              <a:rPr lang="en-US" altLang="zh-CN" sz="1600"/>
              <a:t>Strategic Conclusion</a:t>
            </a:r>
            <a:endParaRPr lang="en-US" altLang="zh-CN" sz="1600"/>
          </a:p>
          <a:p>
            <a:pPr lvl="1"/>
            <a:r>
              <a:rPr lang="en-US" altLang="zh-CN" sz="1600"/>
              <a:t>Focus: Prioritize a flawless CarPlay-integrated experience first. This targets the largest, wealthiest, and most motivated customer segment.</a:t>
            </a:r>
            <a:endParaRPr lang="en-US" altLang="zh-CN" sz="1600"/>
          </a:p>
          <a:p>
            <a:pPr lvl="1"/>
            <a:r>
              <a:rPr lang="en-US" altLang="zh-CN" sz="1600"/>
              <a:t>Roadmap: Position Android Auto support as a "fast follow" after we have successfully captured and secured the primary iOS market.</a:t>
            </a:r>
            <a:endParaRPr lang="en-US" altLang="zh-CN"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184" y="523097"/>
            <a:ext cx="10515600" cy="1130725"/>
          </a:xfrm>
        </p:spPr>
        <p:txBody>
          <a:bodyPr/>
          <a:p>
            <a:r>
              <a:rPr lang="en-US" altLang="zh-CN" sz="3600"/>
              <a:t>Concept v0.1</a:t>
            </a:r>
            <a:endParaRPr lang="zh-CN" altLang="en-US" sz="3600"/>
          </a:p>
        </p:txBody>
      </p:sp>
      <p:sp>
        <p:nvSpPr>
          <p:cNvPr id="3" name="内容占位符 2"/>
          <p:cNvSpPr>
            <a:spLocks noGrp="1"/>
          </p:cNvSpPr>
          <p:nvPr>
            <p:ph idx="1"/>
          </p:nvPr>
        </p:nvSpPr>
        <p:spPr>
          <a:xfrm>
            <a:off x="838184" y="1814737"/>
            <a:ext cx="10515600" cy="4520198"/>
          </a:xfrm>
        </p:spPr>
        <p:txBody>
          <a:bodyPr/>
          <a:p>
            <a:r>
              <a:rPr lang="en-US" altLang="zh-CN" sz="1600"/>
              <a:t>For CarPlay Users: Finally Add Real Bass, Truly 0 Drilling, Cutting, and Screwing.</a:t>
            </a:r>
            <a:endParaRPr lang="en-US" altLang="zh-CN" sz="1600"/>
          </a:p>
          <a:p>
            <a:r>
              <a:rPr lang="en-US" altLang="zh-CN" sz="1600"/>
              <a:t>You want to upgrade your car's weak factory audio, but you're not willing to rip apart your dashboard or splice into factory wiring just to add a subwoofer. The installation is too complex, too risky, and too expensive, especially on a new or leased vehicle.</a:t>
            </a:r>
            <a:endParaRPr lang="en-US" altLang="zh-CN" sz="1600"/>
          </a:p>
          <a:p>
            <a:r>
              <a:rPr lang="en-US" altLang="zh-CN" sz="1600"/>
              <a:t>Our "Smart-Link" Subwoofer System is the solution. It's the first truly DIY, high-performance bass system designed for modern cars. It delivers the "chest-thump" and "in-your-seat" impact of a high-end system, but installs in 20 minutes with **no audio wires to run.**</a:t>
            </a:r>
            <a:endParaRPr lang="en-US" altLang="zh-CN" sz="1600"/>
          </a:p>
          <a:p>
            <a:r>
              <a:rPr lang="en-US" altLang="zh-CN" sz="1600"/>
              <a:t>The Smartest, Easiest Install:</a:t>
            </a:r>
            <a:endParaRPr lang="en-US" altLang="zh-CN" sz="1600"/>
          </a:p>
          <a:p>
            <a:pPr lvl="1"/>
            <a:r>
              <a:rPr lang="en-US" altLang="zh-CN" sz="1600" b="1"/>
              <a:t>The "Smart-Link" Module:</a:t>
            </a:r>
            <a:r>
              <a:rPr lang="en-US" altLang="zh-CN" sz="1600"/>
              <a:t> This smart module plugs in between your phone and your car's CarPlay USB port. It intelligently intercepts the digital audio stream *before* it gets to your factory stereo.</a:t>
            </a:r>
            <a:endParaRPr lang="en-US" altLang="zh-CN" sz="1600"/>
          </a:p>
          <a:p>
            <a:pPr lvl="1"/>
            <a:r>
              <a:rPr lang="en-US" altLang="zh-CN" sz="1600" b="1"/>
              <a:t>The "Smart-Link" Subwoofer:</a:t>
            </a:r>
            <a:r>
              <a:rPr lang="en-US" altLang="zh-CN" sz="1600"/>
              <a:t> The compact, powered subwoofer fits under your seat and connects *only* to your car's 12V power. That's it.</a:t>
            </a:r>
            <a:endParaRPr lang="en-US" altLang="zh-CN" sz="1600"/>
          </a:p>
          <a:p>
            <a:pPr lvl="1"/>
            <a:r>
              <a:rPr lang="en-US" altLang="zh-CN" sz="1600" b="1"/>
              <a:t>Perfectly Synced, Wirelessly:</a:t>
            </a:r>
            <a:r>
              <a:rPr lang="en-US" altLang="zh-CN" sz="1600"/>
              <a:t> The module instantly processes the audio and sends the deep bass signal to the subwoofer wirelessly, using our high-fidelity, latency-free link. The bass is perfectly in sync with your main speakers.</a:t>
            </a:r>
            <a:endParaRPr lang="en-US" altLang="zh-CN" sz="1600"/>
          </a:p>
          <a:p>
            <a:r>
              <a:rPr lang="en-US" altLang="zh-CN" sz="1600"/>
              <a:t>Stop just hearing your music. Start feeling it, without touching a single factory wire.</a:t>
            </a:r>
            <a:endParaRPr lang="en-US" altLang="zh-CN" sz="1600"/>
          </a:p>
        </p:txBody>
      </p:sp>
    </p:spTree>
  </p:cSld>
  <p:clrMapOvr>
    <a:masterClrMapping/>
  </p:clrMapOvr>
</p:sld>
</file>

<file path=ppt/tags/tag1.xml><?xml version="1.0" encoding="utf-8"?>
<p:tagLst xmlns:p="http://schemas.openxmlformats.org/presentationml/2006/main">
  <p:tag name="KSO_WM_TEMPLATE_CATEGORY" val="preset"/>
  <p:tag name="KSO_WM_TEMPLATE_INDEX" val="202"/>
  <p:tag name="KSO_WM_SLIDE_ID" val="150995295"/>
  <p:tag name="KSO_WM_SLIDE_INDEX" val="48"/>
  <p:tag name="KSO_WM_SLIDE_ITEM_CNT" val="1"/>
  <p:tag name="KSO_WM_SLIDE_LAYOUT" val="f"/>
  <p:tag name="KSO_WM_SLIDE_LAYOUT_CNT" val="1"/>
  <p:tag name="KSO_WM_SLIDE_TYPE" val="text"/>
  <p:tag name="KSO_WM_BEAUTIFY_FLAG" val="#wm#"/>
  <p:tag name="KSO_WM_SLIDE_POSITION" val="67*59"/>
  <p:tag name="KSO_WM_SLIDE_SIZE" val="587*421"/>
  <p:tag name="KSO_WM_TAG_VERSION" val="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18930</Words>
  <Application>WPS Office WWO_wpscloud_20251105180149-0b0f449aab</Application>
  <PresentationFormat>宽屏</PresentationFormat>
  <Paragraphs>574</Paragraphs>
  <Slides>31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Arial</vt:lpstr>
      <vt:lpstr>宋体</vt:lpstr>
      <vt:lpstr>Wingdings</vt:lpstr>
      <vt:lpstr>微软雅黑</vt:lpstr>
      <vt:lpstr>汉仪旗黑KW 55S</vt:lpstr>
      <vt:lpstr>微软雅黑</vt:lpstr>
      <vt:lpstr>汉仪书宋二KW</vt:lpstr>
      <vt:lpstr>Kingsoft Confetti</vt:lpstr>
      <vt:lpstr>Office 主题</vt:lpstr>
      <vt:lpstr>A2512 Concept Candidate 2 Car Underseat Subwoofer</vt:lpstr>
      <vt:lpstr>Strategic Context</vt:lpstr>
      <vt:lpstr>Why the US Car Aftermarket?</vt:lpstr>
      <vt:lpstr>User Segment: DIY Prosumer</vt:lpstr>
      <vt:lpstr>典型心理之一：Confidence Gap</vt:lpstr>
      <vt:lpstr>User Segment: Leased Vehicle Owner</vt:lpstr>
      <vt:lpstr>美国车主围绕 车 vs 手机的使用习惯</vt:lpstr>
      <vt:lpstr>Target Platform: iOS dominates</vt:lpstr>
      <vt:lpstr>Concept v0.1</vt:lpstr>
      <vt:lpstr>Do they want this? Test Card - Search Trend Analysis</vt:lpstr>
      <vt:lpstr>相关用户讨论</vt:lpstr>
      <vt:lpstr>相关用户讨论</vt:lpstr>
      <vt:lpstr>Leased vehicle owner 现有的解决方案对比</vt:lpstr>
      <vt:lpstr>Search Trend Analysis</vt:lpstr>
      <vt:lpstr>PowerPoint 演示文稿</vt:lpstr>
      <vt:lpstr>PowerPoint 演示文稿</vt:lpstr>
      <vt:lpstr>Continue Trying Finding "Golden Ticket Keywords"</vt:lpstr>
      <vt:lpstr>Do they want this? Learning Card - Search Trend Analysis</vt:lpstr>
      <vt:lpstr>Do they want this? Leased Car要求、数量、人群</vt:lpstr>
      <vt:lpstr>Do they want this? 相关产品销量数据分析</vt:lpstr>
      <vt:lpstr>Do they want this? 相关产品销量数据分析</vt:lpstr>
      <vt:lpstr>Can we build this? 拦截CarPlay/Android Auto信号的可行性</vt:lpstr>
      <vt:lpstr>Can we build this? 拦截蓝牙音频信号的可行性</vt:lpstr>
      <vt:lpstr>Can we build this? 结合induction speaker思路</vt:lpstr>
      <vt:lpstr>Can we build this? 供电：基于电池提供能量缓冲</vt:lpstr>
      <vt:lpstr>Can we build this? 供电：基于电容进行能量缓冲</vt:lpstr>
      <vt:lpstr>Trulli Bass50</vt:lpstr>
      <vt:lpstr>PowerPoint 演示文稿</vt:lpstr>
      <vt:lpstr>JBL BassPro Go</vt:lpstr>
      <vt:lpstr>JBL BassPro Micro</vt:lpstr>
      <vt:lpstr>Should we do this? Business Model Canvas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A2512 Concept Candidate 2 Car Underseat Subwoofer</dc:title>
  <dc:creator/>
  <cp:lastModifiedBy/>
  <dcterms:created xsi:type="dcterms:W3CDTF">2025-11-19T08:11:49Z</dcterms:created>
  <dcterms:modified xsi:type="dcterms:W3CDTF">2025-11-19T08:11:49Z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2052-12.9.0.23627</vt:lpwstr>
  </property>
  <property fmtid="{D5CDD505-2E9C-101B-9397-08002B2CF9AE}" pid="3" name="ICV">
    <vt:lpwstr>B75C98F4C40948689CB49D1002CA5FAC</vt:lpwstr>
  </property>
</Properties>
</file>